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5"/>
  </p:notesMasterIdLst>
  <p:sldIdLst>
    <p:sldId id="258" r:id="rId5"/>
    <p:sldId id="434" r:id="rId6"/>
    <p:sldId id="435" r:id="rId7"/>
    <p:sldId id="436" r:id="rId8"/>
    <p:sldId id="437" r:id="rId9"/>
    <p:sldId id="438" r:id="rId10"/>
    <p:sldId id="439" r:id="rId11"/>
    <p:sldId id="440" r:id="rId12"/>
    <p:sldId id="441" r:id="rId13"/>
    <p:sldId id="433" r:id="rId14"/>
    <p:sldId id="257" r:id="rId15"/>
    <p:sldId id="380" r:id="rId16"/>
    <p:sldId id="429" r:id="rId17"/>
    <p:sldId id="259" r:id="rId18"/>
    <p:sldId id="260" r:id="rId19"/>
    <p:sldId id="261" r:id="rId20"/>
    <p:sldId id="423" r:id="rId21"/>
    <p:sldId id="263" r:id="rId22"/>
    <p:sldId id="395" r:id="rId23"/>
    <p:sldId id="265" r:id="rId24"/>
    <p:sldId id="267" r:id="rId25"/>
    <p:sldId id="381" r:id="rId26"/>
    <p:sldId id="266" r:id="rId27"/>
    <p:sldId id="268" r:id="rId28"/>
    <p:sldId id="284" r:id="rId29"/>
    <p:sldId id="269" r:id="rId30"/>
    <p:sldId id="285" r:id="rId31"/>
    <p:sldId id="270" r:id="rId32"/>
    <p:sldId id="271" r:id="rId33"/>
    <p:sldId id="272" r:id="rId34"/>
    <p:sldId id="379" r:id="rId35"/>
    <p:sldId id="430" r:id="rId36"/>
    <p:sldId id="427" r:id="rId37"/>
    <p:sldId id="426" r:id="rId38"/>
    <p:sldId id="431" r:id="rId39"/>
    <p:sldId id="465" r:id="rId40"/>
    <p:sldId id="443" r:id="rId41"/>
    <p:sldId id="444" r:id="rId42"/>
    <p:sldId id="445"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FF8585"/>
    <a:srgbClr val="E42012"/>
    <a:srgbClr val="800000"/>
    <a:srgbClr val="EF7962"/>
    <a:srgbClr val="F7F326"/>
    <a:srgbClr val="E12728"/>
    <a:srgbClr val="2A5CAE"/>
    <a:srgbClr val="DF2517"/>
    <a:srgbClr val="FE7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dirty="0"/>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dirty="0"/>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dirty="0"/>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dirty="0"/>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dirty="0"/>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Cloud. </a:t>
            </a:r>
            <a:r>
              <a:rPr lang="en-US" sz="1200" dirty="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40</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ransplant-observatory.org/data-charts-and-tables/"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9.png"/><Relationship Id="rId3" Type="http://schemas.openxmlformats.org/officeDocument/2006/relationships/hyperlink" Target="http://www.theisn.org/" TargetMode="External"/><Relationship Id="rId7" Type="http://schemas.openxmlformats.org/officeDocument/2006/relationships/image" Target="../media/image46.png"/><Relationship Id="rId12" Type="http://schemas.openxmlformats.org/officeDocument/2006/relationships/hyperlink" Target="https://www.youtube.com/channel/UC5uy7AD8L1TYfHb38WUX5Hg" TargetMode="External"/><Relationship Id="rId17" Type="http://schemas.openxmlformats.org/officeDocument/2006/relationships/image" Target="../media/image51.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hyperlink" Target="https://www.linkedin.com/company/isnkidneycare/" TargetMode="External"/><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ISN Region: </a:t>
            </a:r>
            <a:r>
              <a:rPr lang="en-US" dirty="0"/>
              <a:t>NIS and Russia</a:t>
            </a:r>
            <a:endParaRPr lang="en-US" sz="3200" dirty="0">
              <a:solidFill>
                <a:srgbClr val="283378"/>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69C50E7-A4BA-2414-5CFB-5BD8F99AB6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EF33ED35-EB05-4DC1-330D-078DB3EB911D}"/>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A5F0F23F-7E49-3761-C28C-A5779720584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dirty="0"/>
          </a:p>
        </p:txBody>
      </p:sp>
      <p:pic>
        <p:nvPicPr>
          <p:cNvPr id="7" name="Picture 6" descr="A person holding a magnifying glass&#10;&#10;Description automatically generated">
            <a:extLst>
              <a:ext uri="{FF2B5EF4-FFF2-40B4-BE49-F238E27FC236}">
                <a16:creationId xmlns:a16="http://schemas.microsoft.com/office/drawing/2014/main" id="{9ABDDBCA-8364-9DAE-B067-4BF5FC00FA6D}"/>
              </a:ext>
            </a:extLst>
          </p:cNvPr>
          <p:cNvPicPr>
            <a:picLocks noChangeAspect="1"/>
          </p:cNvPicPr>
          <p:nvPr/>
        </p:nvPicPr>
        <p:blipFill>
          <a:blip r:embed="rId2"/>
          <a:stretch>
            <a:fillRect/>
          </a:stretch>
        </p:blipFill>
        <p:spPr>
          <a:xfrm>
            <a:off x="2786269" y="441319"/>
            <a:ext cx="6278217" cy="6278217"/>
          </a:xfrm>
          <a:prstGeom prst="rect">
            <a:avLst/>
          </a:prstGeom>
        </p:spPr>
      </p:pic>
    </p:spTree>
    <p:extLst>
      <p:ext uri="{BB962C8B-B14F-4D97-AF65-F5344CB8AC3E}">
        <p14:creationId xmlns:p14="http://schemas.microsoft.com/office/powerpoint/2010/main" val="220798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14102032"/>
              </p:ext>
            </p:extLst>
          </p:nvPr>
        </p:nvGraphicFramePr>
        <p:xfrm>
          <a:off x="4956244" y="1755880"/>
          <a:ext cx="6964616" cy="3693682"/>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extLst>
                  <a:ext uri="{0D108BD9-81ED-4DB2-BD59-A6C34878D82A}">
                    <a16:rowId xmlns:a16="http://schemas.microsoft.com/office/drawing/2014/main" val="4032598603"/>
                  </a:ext>
                </a:extLst>
              </a:tr>
              <a:tr h="304800">
                <a:tc>
                  <a:txBody>
                    <a:bodyPr/>
                    <a:lstStyle/>
                    <a:p>
                      <a:pPr marL="0" marR="0">
                        <a:spcBef>
                          <a:spcPts val="0"/>
                        </a:spcBef>
                        <a:spcAft>
                          <a:spcPts val="0"/>
                        </a:spcAft>
                      </a:pPr>
                      <a:r>
                        <a:rPr lang="en-ZA" sz="1000" dirty="0">
                          <a:solidFill>
                            <a:schemeClr val="tx1">
                              <a:lumMod val="75000"/>
                              <a:lumOff val="25000"/>
                            </a:schemeClr>
                          </a:solidFill>
                          <a:effectLst/>
                        </a:rPr>
                        <a:t>Armenia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29,743</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dirty="0">
                          <a:solidFill>
                            <a:srgbClr val="000000"/>
                          </a:solidFill>
                          <a:effectLst/>
                        </a:rPr>
                        <a:t>3,000,756</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43.5</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3346765246"/>
                  </a:ext>
                </a:extLst>
              </a:tr>
              <a:tr h="304800">
                <a:tc>
                  <a:txBody>
                    <a:bodyPr/>
                    <a:lstStyle/>
                    <a:p>
                      <a:pPr marL="0" marR="0">
                        <a:spcBef>
                          <a:spcPts val="0"/>
                        </a:spcBef>
                        <a:spcAft>
                          <a:spcPts val="0"/>
                        </a:spcAft>
                      </a:pPr>
                      <a:r>
                        <a:rPr lang="en-ZA" sz="1000" dirty="0">
                          <a:solidFill>
                            <a:schemeClr val="tx1">
                              <a:lumMod val="75000"/>
                              <a:lumOff val="25000"/>
                            </a:schemeClr>
                          </a:solidFill>
                          <a:effectLst/>
                        </a:rPr>
                        <a:t>Azerbaijan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86,600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10,353,296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160.7</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1026649586"/>
                  </a:ext>
                </a:extLst>
              </a:tr>
              <a:tr h="304800">
                <a:tc>
                  <a:txBody>
                    <a:bodyPr/>
                    <a:lstStyle/>
                    <a:p>
                      <a:pPr marL="0" marR="0">
                        <a:spcBef>
                          <a:spcPts val="0"/>
                        </a:spcBef>
                        <a:spcAft>
                          <a:spcPts val="0"/>
                        </a:spcAft>
                      </a:pPr>
                      <a:r>
                        <a:rPr lang="en-ZA" sz="1000" dirty="0">
                          <a:solidFill>
                            <a:schemeClr val="tx1">
                              <a:lumMod val="75000"/>
                              <a:lumOff val="25000"/>
                            </a:schemeClr>
                          </a:solidFill>
                          <a:effectLst/>
                        </a:rPr>
                        <a:t>Belarus</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207,600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9,413,505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202.7</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5.9</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2866436107"/>
                  </a:ext>
                </a:extLst>
              </a:tr>
              <a:tr h="304800">
                <a:tc>
                  <a:txBody>
                    <a:bodyPr/>
                    <a:lstStyle/>
                    <a:p>
                      <a:pPr marL="0" marR="0">
                        <a:spcBef>
                          <a:spcPts val="0"/>
                        </a:spcBef>
                        <a:spcAft>
                          <a:spcPts val="0"/>
                        </a:spcAft>
                      </a:pPr>
                      <a:r>
                        <a:rPr lang="en-ZA" sz="1000" dirty="0">
                          <a:solidFill>
                            <a:schemeClr val="tx1">
                              <a:lumMod val="75000"/>
                              <a:lumOff val="25000"/>
                            </a:schemeClr>
                          </a:solidFill>
                          <a:effectLst/>
                        </a:rPr>
                        <a:t>Georgia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69,700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4,935,518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63.1</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2584713390"/>
                  </a:ext>
                </a:extLst>
              </a:tr>
              <a:tr h="304800">
                <a:tc>
                  <a:txBody>
                    <a:bodyPr/>
                    <a:lstStyle/>
                    <a:p>
                      <a:pPr marL="0" marR="0">
                        <a:spcBef>
                          <a:spcPts val="0"/>
                        </a:spcBef>
                        <a:spcAft>
                          <a:spcPts val="0"/>
                        </a:spcAft>
                      </a:pPr>
                      <a:r>
                        <a:rPr lang="en-ZA" sz="1000" dirty="0">
                          <a:solidFill>
                            <a:schemeClr val="tx1">
                              <a:lumMod val="75000"/>
                              <a:lumOff val="25000"/>
                            </a:schemeClr>
                          </a:solidFill>
                          <a:effectLst/>
                        </a:rPr>
                        <a:t>Kazakhstan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2,724,900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19,398,331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545.0</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2.8</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2290162626"/>
                  </a:ext>
                </a:extLst>
              </a:tr>
              <a:tr h="304800">
                <a:tc>
                  <a:txBody>
                    <a:bodyPr/>
                    <a:lstStyle/>
                    <a:p>
                      <a:pPr marL="0" marR="0">
                        <a:spcBef>
                          <a:spcPts val="0"/>
                        </a:spcBef>
                        <a:spcAft>
                          <a:spcPts val="0"/>
                        </a:spcAft>
                      </a:pPr>
                      <a:r>
                        <a:rPr lang="en-US" sz="1000" dirty="0">
                          <a:solidFill>
                            <a:schemeClr val="tx1">
                              <a:lumMod val="75000"/>
                              <a:lumOff val="25000"/>
                            </a:schemeClr>
                          </a:solidFill>
                          <a:effectLst/>
                        </a:rPr>
                        <a:t>Kyrgyz Republic</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199,951</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6,071,750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35.4</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4.5</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1375518295"/>
                  </a:ext>
                </a:extLst>
              </a:tr>
              <a:tr h="304800">
                <a:tc>
                  <a:txBody>
                    <a:bodyPr/>
                    <a:lstStyle/>
                    <a:p>
                      <a:pPr marL="0" marR="0">
                        <a:spcBef>
                          <a:spcPts val="0"/>
                        </a:spcBef>
                        <a:spcAft>
                          <a:spcPts val="0"/>
                        </a:spcAft>
                      </a:pPr>
                      <a:r>
                        <a:rPr lang="en-ZA" sz="1000" dirty="0">
                          <a:solidFill>
                            <a:schemeClr val="tx1">
                              <a:lumMod val="75000"/>
                              <a:lumOff val="25000"/>
                            </a:schemeClr>
                          </a:solidFill>
                          <a:effectLst/>
                        </a:rPr>
                        <a:t>Russian Federation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17,098,242</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142,000,000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4793.5</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5.7</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3153569623"/>
                  </a:ext>
                </a:extLst>
              </a:tr>
              <a:tr h="304800">
                <a:tc>
                  <a:txBody>
                    <a:bodyPr/>
                    <a:lstStyle/>
                    <a:p>
                      <a:pPr marL="0" marR="0">
                        <a:spcBef>
                          <a:spcPts val="0"/>
                        </a:spcBef>
                        <a:spcAft>
                          <a:spcPts val="0"/>
                        </a:spcAft>
                      </a:pPr>
                      <a:r>
                        <a:rPr lang="en-ZA" sz="1000" dirty="0">
                          <a:solidFill>
                            <a:schemeClr val="tx1">
                              <a:lumMod val="75000"/>
                              <a:lumOff val="25000"/>
                            </a:schemeClr>
                          </a:solidFill>
                          <a:effectLst/>
                        </a:rPr>
                        <a:t>Tajikistan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144,100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9,119,347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41.8</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3104128235"/>
                  </a:ext>
                </a:extLst>
              </a:tr>
              <a:tr h="304800">
                <a:tc>
                  <a:txBody>
                    <a:bodyPr/>
                    <a:lstStyle/>
                    <a:p>
                      <a:pPr marL="0" marR="0">
                        <a:spcBef>
                          <a:spcPts val="0"/>
                        </a:spcBef>
                        <a:spcAft>
                          <a:spcPts val="0"/>
                        </a:spcAft>
                      </a:pPr>
                      <a:r>
                        <a:rPr lang="en-ZA" sz="1000" dirty="0">
                          <a:solidFill>
                            <a:schemeClr val="tx1">
                              <a:lumMod val="75000"/>
                              <a:lumOff val="25000"/>
                            </a:schemeClr>
                          </a:solidFill>
                          <a:effectLst/>
                        </a:rPr>
                        <a:t>Ukraine</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603,550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43,528,136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588.4</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1930981535"/>
                  </a:ext>
                </a:extLst>
              </a:tr>
              <a:tr h="304800">
                <a:tc>
                  <a:txBody>
                    <a:bodyPr/>
                    <a:lstStyle/>
                    <a:p>
                      <a:pPr marL="0" marR="0">
                        <a:spcBef>
                          <a:spcPts val="0"/>
                        </a:spcBef>
                        <a:spcAft>
                          <a:spcPts val="0"/>
                        </a:spcAft>
                      </a:pPr>
                      <a:r>
                        <a:rPr lang="en-ZA" sz="1000" dirty="0">
                          <a:solidFill>
                            <a:schemeClr val="tx1">
                              <a:lumMod val="75000"/>
                              <a:lumOff val="25000"/>
                            </a:schemeClr>
                          </a:solidFill>
                          <a:effectLst/>
                        </a:rPr>
                        <a:t>Uzbekistan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447,400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dirty="0">
                          <a:solidFill>
                            <a:srgbClr val="000000"/>
                          </a:solidFill>
                          <a:effectLst/>
                        </a:rPr>
                        <a:t>31,104,937</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dirty="0">
                          <a:solidFill>
                            <a:srgbClr val="000000"/>
                          </a:solidFill>
                          <a:effectLst/>
                        </a:rPr>
                        <a:t>296.7</a:t>
                      </a:r>
                      <a:endParaRPr lang="en-CA" sz="11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5.6</a:t>
                      </a:r>
                      <a:endParaRPr lang="en-CA" sz="1000" b="0" i="0" u="none" strike="noStrike" dirty="0">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617047141"/>
                  </a:ext>
                </a:extLst>
              </a:tr>
            </a:tbl>
          </a:graphicData>
        </a:graphic>
      </p:graphicFrame>
      <p:grpSp>
        <p:nvGrpSpPr>
          <p:cNvPr id="7" name="Group 6"/>
          <p:cNvGrpSpPr/>
          <p:nvPr/>
        </p:nvGrpSpPr>
        <p:grpSpPr>
          <a:xfrm>
            <a:off x="344829" y="1686542"/>
            <a:ext cx="4311547" cy="3527558"/>
            <a:chOff x="0" y="0"/>
            <a:chExt cx="4772660" cy="395287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2660" cy="3952875"/>
            </a:xfrm>
            <a:prstGeom prst="rect">
              <a:avLst/>
            </a:prstGeom>
          </p:spPr>
        </p:pic>
        <p:sp>
          <p:nvSpPr>
            <p:cNvPr id="9" name="Rectangle 8"/>
            <p:cNvSpPr/>
            <p:nvPr/>
          </p:nvSpPr>
          <p:spPr>
            <a:xfrm>
              <a:off x="0" y="0"/>
              <a:ext cx="4772660" cy="395287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 name="Rectangle 9"/>
          <p:cNvSpPr/>
          <p:nvPr/>
        </p:nvSpPr>
        <p:spPr>
          <a:xfrm>
            <a:off x="676107" y="5402941"/>
            <a:ext cx="3850434" cy="738664"/>
          </a:xfrm>
          <a:prstGeom prst="rect">
            <a:avLst/>
          </a:prstGeom>
        </p:spPr>
        <p:txBody>
          <a:bodyPr wrap="square">
            <a:spAutoFit/>
          </a:bodyPr>
          <a:lstStyle/>
          <a:p>
            <a:pPr lvl="0"/>
            <a:r>
              <a:rPr lang="en-US" sz="1400" dirty="0">
                <a:solidFill>
                  <a:prstClr val="black"/>
                </a:solidFill>
                <a:latin typeface="+mj-lt"/>
              </a:rPr>
              <a:t>Responses were received from 10 of 11 countries NIS and Russia (91%) representing 98% of the region’s population. </a:t>
            </a:r>
          </a:p>
        </p:txBody>
      </p:sp>
      <p:sp>
        <p:nvSpPr>
          <p:cNvPr id="12" name="Title 11">
            <a:extLst>
              <a:ext uri="{FF2B5EF4-FFF2-40B4-BE49-F238E27FC236}">
                <a16:creationId xmlns:a16="http://schemas.microsoft.com/office/drawing/2014/main" id="{81A808B7-909C-0CB2-D35B-9F2D5322ABB5}"/>
              </a:ext>
            </a:extLst>
          </p:cNvPr>
          <p:cNvSpPr>
            <a:spLocks noGrp="1"/>
          </p:cNvSpPr>
          <p:nvPr>
            <p:ph type="title"/>
          </p:nvPr>
        </p:nvSpPr>
        <p:spPr/>
        <p:txBody>
          <a:bodyPr>
            <a:normAutofit/>
          </a:bodyPr>
          <a:lstStyle/>
          <a:p>
            <a:r>
              <a:rPr lang="en-US" dirty="0"/>
              <a:t>Demographics</a:t>
            </a:r>
          </a:p>
        </p:txBody>
      </p:sp>
      <p:sp>
        <p:nvSpPr>
          <p:cNvPr id="2" name="Date Placeholder 3">
            <a:extLst>
              <a:ext uri="{FF2B5EF4-FFF2-40B4-BE49-F238E27FC236}">
                <a16:creationId xmlns:a16="http://schemas.microsoft.com/office/drawing/2014/main" id="{D1EC129E-BE9E-5DFC-DB9E-F38171F53073}"/>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56778752-BC91-A0A4-5923-27EFFA92F693}"/>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B4F80589-AD00-C3CD-DB80-056A0602AFF2}"/>
              </a:ext>
            </a:extLst>
          </p:cNvPr>
          <p:cNvSpPr>
            <a:spLocks noGrp="1"/>
          </p:cNvSpPr>
          <p:nvPr>
            <p:ph type="sldNum" sz="quarter" idx="4"/>
          </p:nvPr>
        </p:nvSpPr>
        <p:spPr/>
        <p:txBody>
          <a:bodyPr/>
          <a:lstStyle/>
          <a:p>
            <a:fld id="{4A9CEFBC-9863-BD47-BA2B-008170C231CB}" type="slidenum">
              <a:rPr lang="en-US" smtClean="0"/>
              <a:pPr/>
              <a:t>11</a:t>
            </a:fld>
            <a:endParaRPr lang="en-US" dirty="0"/>
          </a:p>
        </p:txBody>
      </p:sp>
    </p:spTree>
    <p:extLst>
      <p:ext uri="{BB962C8B-B14F-4D97-AF65-F5344CB8AC3E}">
        <p14:creationId xmlns:p14="http://schemas.microsoft.com/office/powerpoint/2010/main" val="26199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16439926"/>
              </p:ext>
            </p:extLst>
          </p:nvPr>
        </p:nvGraphicFramePr>
        <p:xfrm>
          <a:off x="564560" y="1499026"/>
          <a:ext cx="11062879" cy="3693682"/>
        </p:xfrm>
        <a:graphic>
          <a:graphicData uri="http://schemas.openxmlformats.org/drawingml/2006/table">
            <a:tbl>
              <a:tblPr firstRow="1" firstCol="1" bandRow="1">
                <a:tableStyleId>{F5AB1C69-6EDB-4FF4-983F-18BD219EF322}</a:tableStyleId>
              </a:tblPr>
              <a:tblGrid>
                <a:gridCol w="1302355">
                  <a:extLst>
                    <a:ext uri="{9D8B030D-6E8A-4147-A177-3AD203B41FA5}">
                      <a16:colId xmlns:a16="http://schemas.microsoft.com/office/drawing/2014/main" val="1259445464"/>
                    </a:ext>
                  </a:extLst>
                </a:gridCol>
                <a:gridCol w="1696595">
                  <a:extLst>
                    <a:ext uri="{9D8B030D-6E8A-4147-A177-3AD203B41FA5}">
                      <a16:colId xmlns:a16="http://schemas.microsoft.com/office/drawing/2014/main" val="2352489177"/>
                    </a:ext>
                  </a:extLst>
                </a:gridCol>
                <a:gridCol w="1114027">
                  <a:extLst>
                    <a:ext uri="{9D8B030D-6E8A-4147-A177-3AD203B41FA5}">
                      <a16:colId xmlns:a16="http://schemas.microsoft.com/office/drawing/2014/main" val="3565250742"/>
                    </a:ext>
                  </a:extLst>
                </a:gridCol>
                <a:gridCol w="1287776">
                  <a:extLst>
                    <a:ext uri="{9D8B030D-6E8A-4147-A177-3AD203B41FA5}">
                      <a16:colId xmlns:a16="http://schemas.microsoft.com/office/drawing/2014/main" val="3896265834"/>
                    </a:ext>
                  </a:extLst>
                </a:gridCol>
                <a:gridCol w="1083366">
                  <a:extLst>
                    <a:ext uri="{9D8B030D-6E8A-4147-A177-3AD203B41FA5}">
                      <a16:colId xmlns:a16="http://schemas.microsoft.com/office/drawing/2014/main" val="1806330581"/>
                    </a:ext>
                  </a:extLst>
                </a:gridCol>
                <a:gridCol w="1144690">
                  <a:extLst>
                    <a:ext uri="{9D8B030D-6E8A-4147-A177-3AD203B41FA5}">
                      <a16:colId xmlns:a16="http://schemas.microsoft.com/office/drawing/2014/main" val="1364347769"/>
                    </a:ext>
                  </a:extLst>
                </a:gridCol>
                <a:gridCol w="1144690">
                  <a:extLst>
                    <a:ext uri="{9D8B030D-6E8A-4147-A177-3AD203B41FA5}">
                      <a16:colId xmlns:a16="http://schemas.microsoft.com/office/drawing/2014/main" val="3163383707"/>
                    </a:ext>
                  </a:extLst>
                </a:gridCol>
                <a:gridCol w="1144690">
                  <a:extLst>
                    <a:ext uri="{9D8B030D-6E8A-4147-A177-3AD203B41FA5}">
                      <a16:colId xmlns:a16="http://schemas.microsoft.com/office/drawing/2014/main" val="1152552111"/>
                    </a:ext>
                  </a:extLst>
                </a:gridCol>
                <a:gridCol w="1144690">
                  <a:extLst>
                    <a:ext uri="{9D8B030D-6E8A-4147-A177-3AD203B41FA5}">
                      <a16:colId xmlns:a16="http://schemas.microsoft.com/office/drawing/2014/main" val="133090700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dirty="0">
                          <a:solidFill>
                            <a:schemeClr val="tx1">
                              <a:lumMod val="75000"/>
                              <a:lumOff val="25000"/>
                            </a:schemeClr>
                          </a:solidFill>
                          <a:effectLst/>
                        </a:rPr>
                        <a:t>Total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Government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Out-of-pocket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304800">
                <a:tc>
                  <a:txBody>
                    <a:bodyPr/>
                    <a:lstStyle/>
                    <a:p>
                      <a:pPr marL="0" marR="0">
                        <a:spcBef>
                          <a:spcPts val="0"/>
                        </a:spcBef>
                        <a:spcAft>
                          <a:spcPts val="0"/>
                        </a:spcAft>
                      </a:pPr>
                      <a:r>
                        <a:rPr lang="en-ZA" sz="1000" dirty="0">
                          <a:solidFill>
                            <a:schemeClr val="tx1">
                              <a:lumMod val="75000"/>
                              <a:lumOff val="25000"/>
                            </a:schemeClr>
                          </a:solidFill>
                          <a:effectLst/>
                        </a:rPr>
                        <a:t>Armenia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29,743</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3,000,756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43.5</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dirty="0">
                          <a:solidFill>
                            <a:srgbClr val="000000"/>
                          </a:solidFill>
                          <a:effectLst/>
                        </a:rPr>
                        <a:t>402</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64</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324</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346765246"/>
                  </a:ext>
                </a:extLst>
              </a:tr>
              <a:tr h="304800">
                <a:tc>
                  <a:txBody>
                    <a:bodyPr/>
                    <a:lstStyle/>
                    <a:p>
                      <a:pPr marL="0" marR="0">
                        <a:spcBef>
                          <a:spcPts val="0"/>
                        </a:spcBef>
                        <a:spcAft>
                          <a:spcPts val="0"/>
                        </a:spcAft>
                      </a:pPr>
                      <a:r>
                        <a:rPr lang="en-ZA" sz="1000" dirty="0">
                          <a:solidFill>
                            <a:schemeClr val="tx1">
                              <a:lumMod val="75000"/>
                              <a:lumOff val="25000"/>
                            </a:schemeClr>
                          </a:solidFill>
                          <a:effectLst/>
                        </a:rPr>
                        <a:t>Azerbaijan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86,600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10,353,296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160.7</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157</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51</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104</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026649586"/>
                  </a:ext>
                </a:extLst>
              </a:tr>
              <a:tr h="304800">
                <a:tc>
                  <a:txBody>
                    <a:bodyPr/>
                    <a:lstStyle/>
                    <a:p>
                      <a:pPr marL="0" marR="0">
                        <a:spcBef>
                          <a:spcPts val="0"/>
                        </a:spcBef>
                        <a:spcAft>
                          <a:spcPts val="0"/>
                        </a:spcAft>
                      </a:pPr>
                      <a:r>
                        <a:rPr lang="en-ZA" sz="1000" dirty="0">
                          <a:solidFill>
                            <a:schemeClr val="tx1">
                              <a:lumMod val="75000"/>
                              <a:lumOff val="25000"/>
                            </a:schemeClr>
                          </a:solidFill>
                          <a:effectLst/>
                        </a:rPr>
                        <a:t>Belarus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207,600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9,413,505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202.7</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5.9</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344</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244</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85</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304800">
                <a:tc>
                  <a:txBody>
                    <a:bodyPr/>
                    <a:lstStyle/>
                    <a:p>
                      <a:pPr marL="0" marR="0">
                        <a:spcBef>
                          <a:spcPts val="0"/>
                        </a:spcBef>
                        <a:spcAft>
                          <a:spcPts val="0"/>
                        </a:spcAft>
                      </a:pPr>
                      <a:r>
                        <a:rPr lang="en-ZA" sz="1000" dirty="0">
                          <a:solidFill>
                            <a:schemeClr val="tx1">
                              <a:lumMod val="75000"/>
                              <a:lumOff val="25000"/>
                            </a:schemeClr>
                          </a:solidFill>
                          <a:effectLst/>
                        </a:rPr>
                        <a:t>Georgia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69,700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4,935,518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dirty="0">
                          <a:solidFill>
                            <a:srgbClr val="000000"/>
                          </a:solidFill>
                          <a:effectLst/>
                        </a:rPr>
                        <a:t>63.1</a:t>
                      </a:r>
                      <a:endParaRPr lang="en-CA" sz="11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339</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147</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156</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304800">
                <a:tc>
                  <a:txBody>
                    <a:bodyPr/>
                    <a:lstStyle/>
                    <a:p>
                      <a:pPr marL="0" marR="0">
                        <a:spcBef>
                          <a:spcPts val="0"/>
                        </a:spcBef>
                        <a:spcAft>
                          <a:spcPts val="0"/>
                        </a:spcAft>
                      </a:pPr>
                      <a:r>
                        <a:rPr lang="en-ZA" sz="1000" dirty="0">
                          <a:solidFill>
                            <a:schemeClr val="tx1">
                              <a:lumMod val="75000"/>
                              <a:lumOff val="25000"/>
                            </a:schemeClr>
                          </a:solidFill>
                          <a:effectLst/>
                        </a:rPr>
                        <a:t>Kazakhstan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2,724,900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19,398,331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545.0</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2.8</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293</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193</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85</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304800">
                <a:tc>
                  <a:txBody>
                    <a:bodyPr/>
                    <a:lstStyle/>
                    <a:p>
                      <a:pPr marL="0" marR="0">
                        <a:spcBef>
                          <a:spcPts val="0"/>
                        </a:spcBef>
                        <a:spcAft>
                          <a:spcPts val="0"/>
                        </a:spcAft>
                      </a:pPr>
                      <a:r>
                        <a:rPr lang="en-US" sz="1000" dirty="0">
                          <a:solidFill>
                            <a:schemeClr val="tx1">
                              <a:lumMod val="75000"/>
                              <a:lumOff val="25000"/>
                            </a:schemeClr>
                          </a:solidFill>
                          <a:effectLst/>
                        </a:rPr>
                        <a:t>Kyrgyz Republic</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199,951</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6,071,750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35.4</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4.5</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85</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35</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41</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375518295"/>
                  </a:ext>
                </a:extLst>
              </a:tr>
              <a:tr h="304800">
                <a:tc>
                  <a:txBody>
                    <a:bodyPr/>
                    <a:lstStyle/>
                    <a:p>
                      <a:pPr marL="0" marR="0">
                        <a:spcBef>
                          <a:spcPts val="0"/>
                        </a:spcBef>
                        <a:spcAft>
                          <a:spcPts val="0"/>
                        </a:spcAft>
                      </a:pPr>
                      <a:r>
                        <a:rPr lang="en-ZA" sz="1000" dirty="0">
                          <a:solidFill>
                            <a:schemeClr val="tx1">
                              <a:lumMod val="75000"/>
                              <a:lumOff val="25000"/>
                            </a:schemeClr>
                          </a:solidFill>
                          <a:effectLst/>
                        </a:rPr>
                        <a:t>Russian Federation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17,098,242</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142,000,000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4793.5</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5.7</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559</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350</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197</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r h="304800">
                <a:tc>
                  <a:txBody>
                    <a:bodyPr/>
                    <a:lstStyle/>
                    <a:p>
                      <a:pPr marL="0" marR="0">
                        <a:spcBef>
                          <a:spcPts val="0"/>
                        </a:spcBef>
                        <a:spcAft>
                          <a:spcPts val="0"/>
                        </a:spcAft>
                      </a:pPr>
                      <a:r>
                        <a:rPr lang="en-ZA" sz="1000" dirty="0">
                          <a:solidFill>
                            <a:schemeClr val="tx1">
                              <a:lumMod val="75000"/>
                              <a:lumOff val="25000"/>
                            </a:schemeClr>
                          </a:solidFill>
                          <a:effectLst/>
                        </a:rPr>
                        <a:t>Tajikistan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144,100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9,119,347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41.8</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57</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15</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37</a:t>
                      </a:r>
                      <a:endParaRPr lang="en-CA" sz="11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04128235"/>
                  </a:ext>
                </a:extLst>
              </a:tr>
              <a:tr h="304800">
                <a:tc>
                  <a:txBody>
                    <a:bodyPr/>
                    <a:lstStyle/>
                    <a:p>
                      <a:pPr marL="0" marR="0">
                        <a:spcBef>
                          <a:spcPts val="0"/>
                        </a:spcBef>
                        <a:spcAft>
                          <a:spcPts val="0"/>
                        </a:spcAft>
                      </a:pPr>
                      <a:r>
                        <a:rPr lang="en-ZA" sz="1000" dirty="0">
                          <a:solidFill>
                            <a:schemeClr val="tx1">
                              <a:lumMod val="75000"/>
                              <a:lumOff val="25000"/>
                            </a:schemeClr>
                          </a:solidFill>
                          <a:effectLst/>
                        </a:rPr>
                        <a:t>Ukraine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603,550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43,528,136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588.4</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250</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126</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116</a:t>
                      </a:r>
                      <a:endParaRPr lang="en-CA" sz="11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930981535"/>
                  </a:ext>
                </a:extLst>
              </a:tr>
              <a:tr h="304800">
                <a:tc>
                  <a:txBody>
                    <a:bodyPr/>
                    <a:lstStyle/>
                    <a:p>
                      <a:pPr marL="0" marR="0">
                        <a:spcBef>
                          <a:spcPts val="0"/>
                        </a:spcBef>
                        <a:spcAft>
                          <a:spcPts val="0"/>
                        </a:spcAft>
                      </a:pPr>
                      <a:r>
                        <a:rPr lang="en-ZA" sz="1000" dirty="0">
                          <a:solidFill>
                            <a:schemeClr val="tx1">
                              <a:lumMod val="75000"/>
                              <a:lumOff val="25000"/>
                            </a:schemeClr>
                          </a:solidFill>
                          <a:effectLst/>
                        </a:rPr>
                        <a:t>Uzbekistan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447,400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31,104,937</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100" b="0" u="none" strike="noStrike" dirty="0">
                          <a:solidFill>
                            <a:srgbClr val="000000"/>
                          </a:solidFill>
                          <a:effectLst/>
                        </a:rPr>
                        <a:t>296.7</a:t>
                      </a:r>
                      <a:endParaRPr lang="en-CA" sz="11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5.6</a:t>
                      </a:r>
                      <a:endParaRPr lang="en-CA" sz="1000" b="0" i="0" u="none" strike="noStrike" dirty="0">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90</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37</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48</a:t>
                      </a:r>
                      <a:endParaRPr lang="en-CA" sz="11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617047141"/>
                  </a:ext>
                </a:extLst>
              </a:tr>
            </a:tbl>
          </a:graphicData>
        </a:graphic>
      </p:graphicFrame>
      <p:sp>
        <p:nvSpPr>
          <p:cNvPr id="2" name="TextBox 1">
            <a:extLst>
              <a:ext uri="{FF2B5EF4-FFF2-40B4-BE49-F238E27FC236}">
                <a16:creationId xmlns:a16="http://schemas.microsoft.com/office/drawing/2014/main" id="{B27B50A6-CE29-7B36-F83D-DE07579CC2E9}"/>
              </a:ext>
            </a:extLst>
          </p:cNvPr>
          <p:cNvSpPr txBox="1"/>
          <p:nvPr/>
        </p:nvSpPr>
        <p:spPr>
          <a:xfrm>
            <a:off x="564560" y="5235863"/>
            <a:ext cx="2045870" cy="246221"/>
          </a:xfrm>
          <a:prstGeom prst="rect">
            <a:avLst/>
          </a:prstGeom>
          <a:noFill/>
        </p:spPr>
        <p:txBody>
          <a:bodyPr wrap="square" rtlCol="0">
            <a:spAutoFit/>
          </a:bodyPr>
          <a:lstStyle/>
          <a:p>
            <a:r>
              <a:rPr lang="en-US" sz="1000" dirty="0">
                <a:latin typeface="+mj-lt"/>
              </a:rPr>
              <a:t>‘ – ’ : data not reported/unavailable</a:t>
            </a:r>
          </a:p>
        </p:txBody>
      </p:sp>
      <p:sp>
        <p:nvSpPr>
          <p:cNvPr id="8" name="Title 7">
            <a:extLst>
              <a:ext uri="{FF2B5EF4-FFF2-40B4-BE49-F238E27FC236}">
                <a16:creationId xmlns:a16="http://schemas.microsoft.com/office/drawing/2014/main" id="{77202D0F-D475-A0E8-1D28-53434E224698}"/>
              </a:ext>
            </a:extLst>
          </p:cNvPr>
          <p:cNvSpPr>
            <a:spLocks noGrp="1"/>
          </p:cNvSpPr>
          <p:nvPr>
            <p:ph type="title"/>
          </p:nvPr>
        </p:nvSpPr>
        <p:spPr/>
        <p:txBody>
          <a:bodyPr>
            <a:normAutofit/>
          </a:bodyPr>
          <a:lstStyle/>
          <a:p>
            <a:r>
              <a:rPr lang="en-US" dirty="0"/>
              <a:t>Demographics</a:t>
            </a:r>
          </a:p>
        </p:txBody>
      </p:sp>
      <p:sp>
        <p:nvSpPr>
          <p:cNvPr id="3" name="Date Placeholder 3">
            <a:extLst>
              <a:ext uri="{FF2B5EF4-FFF2-40B4-BE49-F238E27FC236}">
                <a16:creationId xmlns:a16="http://schemas.microsoft.com/office/drawing/2014/main" id="{CBF2113F-AC4B-4979-C100-2580FD55493C}"/>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2168BFF-286A-5601-689F-C4908CD16261}"/>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A0565C69-DD61-EE95-D4DF-31C6B73602B5}"/>
              </a:ext>
            </a:extLst>
          </p:cNvPr>
          <p:cNvSpPr>
            <a:spLocks noGrp="1"/>
          </p:cNvSpPr>
          <p:nvPr>
            <p:ph type="sldNum" sz="quarter" idx="4"/>
          </p:nvPr>
        </p:nvSpPr>
        <p:spPr/>
        <p:txBody>
          <a:bodyPr/>
          <a:lstStyle/>
          <a:p>
            <a:fld id="{4A9CEFBC-9863-BD47-BA2B-008170C231CB}" type="slidenum">
              <a:rPr lang="en-US" smtClean="0"/>
              <a:pPr/>
              <a:t>12</a:t>
            </a:fld>
            <a:endParaRPr lang="en-US" dirty="0"/>
          </a:p>
        </p:txBody>
      </p:sp>
    </p:spTree>
    <p:extLst>
      <p:ext uri="{BB962C8B-B14F-4D97-AF65-F5344CB8AC3E}">
        <p14:creationId xmlns:p14="http://schemas.microsoft.com/office/powerpoint/2010/main" val="16920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35591447"/>
              </p:ext>
            </p:extLst>
          </p:nvPr>
        </p:nvGraphicFramePr>
        <p:xfrm>
          <a:off x="1196883" y="1376218"/>
          <a:ext cx="9300057" cy="3834067"/>
        </p:xfrm>
        <a:graphic>
          <a:graphicData uri="http://schemas.openxmlformats.org/drawingml/2006/table">
            <a:tbl>
              <a:tblPr firstRow="1" firstCol="1" bandRow="1">
                <a:tableStyleId>{F5AB1C69-6EDB-4FF4-983F-18BD219EF322}</a:tableStyleId>
              </a:tblPr>
              <a:tblGrid>
                <a:gridCol w="1266399">
                  <a:extLst>
                    <a:ext uri="{9D8B030D-6E8A-4147-A177-3AD203B41FA5}">
                      <a16:colId xmlns:a16="http://schemas.microsoft.com/office/drawing/2014/main" val="3089609980"/>
                    </a:ext>
                  </a:extLst>
                </a:gridCol>
                <a:gridCol w="1338943">
                  <a:extLst>
                    <a:ext uri="{9D8B030D-6E8A-4147-A177-3AD203B41FA5}">
                      <a16:colId xmlns:a16="http://schemas.microsoft.com/office/drawing/2014/main" val="2042228122"/>
                    </a:ext>
                  </a:extLst>
                </a:gridCol>
                <a:gridCol w="1338943">
                  <a:extLst>
                    <a:ext uri="{9D8B030D-6E8A-4147-A177-3AD203B41FA5}">
                      <a16:colId xmlns:a16="http://schemas.microsoft.com/office/drawing/2014/main" val="4197203854"/>
                    </a:ext>
                  </a:extLst>
                </a:gridCol>
                <a:gridCol w="1338943">
                  <a:extLst>
                    <a:ext uri="{9D8B030D-6E8A-4147-A177-3AD203B41FA5}">
                      <a16:colId xmlns:a16="http://schemas.microsoft.com/office/drawing/2014/main" val="3530482609"/>
                    </a:ext>
                  </a:extLst>
                </a:gridCol>
                <a:gridCol w="1338943">
                  <a:extLst>
                    <a:ext uri="{9D8B030D-6E8A-4147-A177-3AD203B41FA5}">
                      <a16:colId xmlns:a16="http://schemas.microsoft.com/office/drawing/2014/main" val="2544736314"/>
                    </a:ext>
                  </a:extLst>
                </a:gridCol>
                <a:gridCol w="1338943">
                  <a:extLst>
                    <a:ext uri="{9D8B030D-6E8A-4147-A177-3AD203B41FA5}">
                      <a16:colId xmlns:a16="http://schemas.microsoft.com/office/drawing/2014/main" val="3925215280"/>
                    </a:ext>
                  </a:extLst>
                </a:gridCol>
                <a:gridCol w="1338943">
                  <a:extLst>
                    <a:ext uri="{9D8B030D-6E8A-4147-A177-3AD203B41FA5}">
                      <a16:colId xmlns:a16="http://schemas.microsoft.com/office/drawing/2014/main" val="2747048325"/>
                    </a:ext>
                  </a:extLst>
                </a:gridCol>
              </a:tblGrid>
              <a:tr h="145966">
                <a:tc>
                  <a:txBody>
                    <a:bodyPr/>
                    <a:lstStyle/>
                    <a:p>
                      <a:pPr marL="0" marR="0" algn="ctr">
                        <a:lnSpc>
                          <a:spcPct val="107000"/>
                        </a:lnSpc>
                        <a:spcBef>
                          <a:spcPts val="0"/>
                        </a:spcBef>
                        <a:spcAft>
                          <a:spcPts val="0"/>
                        </a:spcAft>
                      </a:pPr>
                      <a:r>
                        <a:rPr lang="en-US" sz="1000" dirty="0">
                          <a:effectLst/>
                        </a:rPr>
                        <a:t>Country </a:t>
                      </a:r>
                      <a:endParaRPr lang="en-US"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CKD Prevalence</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Death attributed to CKD</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DALYS attributed to CKD</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Obesity</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Increased BP</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Smoking</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846810905"/>
                  </a:ext>
                </a:extLst>
              </a:tr>
              <a:tr h="335280">
                <a:tc>
                  <a:txBody>
                    <a:bodyPr/>
                    <a:lstStyle/>
                    <a:p>
                      <a:pPr marL="0" marR="0">
                        <a:spcBef>
                          <a:spcPts val="0"/>
                        </a:spcBef>
                        <a:spcAft>
                          <a:spcPts val="0"/>
                        </a:spcAft>
                      </a:pPr>
                      <a:r>
                        <a:rPr lang="en-ZA" sz="1000" dirty="0">
                          <a:solidFill>
                            <a:schemeClr val="tx1">
                              <a:lumMod val="75000"/>
                              <a:lumOff val="25000"/>
                            </a:schemeClr>
                          </a:solidFill>
                          <a:effectLst/>
                        </a:rPr>
                        <a:t>Armenia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dirty="0">
                          <a:solidFill>
                            <a:schemeClr val="tx1">
                              <a:lumMod val="75000"/>
                              <a:lumOff val="25000"/>
                            </a:schemeClr>
                          </a:solidFill>
                          <a:effectLst/>
                        </a:rPr>
                        <a:t>14.89 (13.82 - 16.08)</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1.52 (1.45 - 1.59)</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1.29 (1.2 - 1.38)</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20.9 (16.3 - 25.7)</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25.5 (18.7 - 32.8)</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21.9 (19.9 - 23.9)</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270685457"/>
                  </a:ext>
                </a:extLst>
              </a:tr>
              <a:tr h="335280">
                <a:tc>
                  <a:txBody>
                    <a:bodyPr/>
                    <a:lstStyle/>
                    <a:p>
                      <a:pPr marL="0" marR="0">
                        <a:spcBef>
                          <a:spcPts val="0"/>
                        </a:spcBef>
                        <a:spcAft>
                          <a:spcPts val="0"/>
                        </a:spcAft>
                      </a:pPr>
                      <a:r>
                        <a:rPr lang="en-ZA" sz="1000" dirty="0">
                          <a:solidFill>
                            <a:schemeClr val="tx1">
                              <a:lumMod val="75000"/>
                              <a:lumOff val="25000"/>
                            </a:schemeClr>
                          </a:solidFill>
                          <a:effectLst/>
                        </a:rPr>
                        <a:t>Azerbaijan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dirty="0">
                          <a:solidFill>
                            <a:schemeClr val="tx1">
                              <a:lumMod val="75000"/>
                              <a:lumOff val="25000"/>
                            </a:schemeClr>
                          </a:solidFill>
                          <a:effectLst/>
                        </a:rPr>
                        <a:t>11.26 (10.37 - 12.14)</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1.55 (1.33 - 1.68)</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1.32 (1.19 - 1.45)</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19.9 (15.3 - 24.9)</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24.5 (18.1 - 32.0)</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22.0 (19.7 - 24.2)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488634303"/>
                  </a:ext>
                </a:extLst>
              </a:tr>
              <a:tr h="335280">
                <a:tc>
                  <a:txBody>
                    <a:bodyPr/>
                    <a:lstStyle/>
                    <a:p>
                      <a:pPr marL="0" marR="0">
                        <a:spcBef>
                          <a:spcPts val="0"/>
                        </a:spcBef>
                        <a:spcAft>
                          <a:spcPts val="0"/>
                        </a:spcAft>
                      </a:pPr>
                      <a:r>
                        <a:rPr lang="en-ZA" sz="1000" dirty="0">
                          <a:solidFill>
                            <a:schemeClr val="tx1">
                              <a:lumMod val="75000"/>
                              <a:lumOff val="25000"/>
                            </a:schemeClr>
                          </a:solidFill>
                          <a:effectLst/>
                        </a:rPr>
                        <a:t>Belarus</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17.13 (15.82 - 18.65)</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0.4 (0.38 - 0.42)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0.48 (0.44 - 0.53)</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26.6 (21.2 - 32.4)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27.1 (20.3 - 34.2)</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27.6 (25.2 - 30.0)</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066360469"/>
                  </a:ext>
                </a:extLst>
              </a:tr>
              <a:tr h="335280">
                <a:tc>
                  <a:txBody>
                    <a:bodyPr/>
                    <a:lstStyle/>
                    <a:p>
                      <a:pPr marL="0" marR="0">
                        <a:spcBef>
                          <a:spcPts val="0"/>
                        </a:spcBef>
                        <a:spcAft>
                          <a:spcPts val="0"/>
                        </a:spcAft>
                      </a:pPr>
                      <a:r>
                        <a:rPr lang="en-ZA" sz="1000" dirty="0">
                          <a:solidFill>
                            <a:schemeClr val="tx1">
                              <a:lumMod val="75000"/>
                              <a:lumOff val="25000"/>
                            </a:schemeClr>
                          </a:solidFill>
                          <a:effectLst/>
                        </a:rPr>
                        <a:t>Georgia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dirty="0">
                          <a:solidFill>
                            <a:schemeClr val="tx1">
                              <a:lumMod val="75000"/>
                              <a:lumOff val="25000"/>
                            </a:schemeClr>
                          </a:solidFill>
                          <a:effectLst/>
                        </a:rPr>
                        <a:t>12.55 (11.65 - 13.56)</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1.55 (1.46 - 1.64)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1.49 (1.4 - 1.59)</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23.3 (18.4 - 28.5)</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26.3 (20.0 - 33.5)</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21.3 (19.1 - 23.5)</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39059306"/>
                  </a:ext>
                </a:extLst>
              </a:tr>
              <a:tr h="335280">
                <a:tc>
                  <a:txBody>
                    <a:bodyPr/>
                    <a:lstStyle/>
                    <a:p>
                      <a:pPr marL="0" marR="0">
                        <a:spcBef>
                          <a:spcPts val="0"/>
                        </a:spcBef>
                        <a:spcAft>
                          <a:spcPts val="0"/>
                        </a:spcAft>
                      </a:pPr>
                      <a:r>
                        <a:rPr lang="en-ZA" sz="1000" dirty="0">
                          <a:solidFill>
                            <a:schemeClr val="tx1">
                              <a:lumMod val="75000"/>
                              <a:lumOff val="25000"/>
                            </a:schemeClr>
                          </a:solidFill>
                          <a:effectLst/>
                        </a:rPr>
                        <a:t>Kazakhstan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10.42 (9.65 - 11.24)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1.1 (1.05 - 1.16)</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0.98 (0.91 - 1.04)</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21.3 (17.1 - 25.7)</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27.1 (20.1 - 34.6)</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21.0 (19.1 - 22.8)</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892751084"/>
                  </a:ext>
                </a:extLst>
              </a:tr>
              <a:tr h="335280">
                <a:tc>
                  <a:txBody>
                    <a:bodyPr/>
                    <a:lstStyle/>
                    <a:p>
                      <a:pPr marL="0" marR="0">
                        <a:spcBef>
                          <a:spcPts val="0"/>
                        </a:spcBef>
                        <a:spcAft>
                          <a:spcPts val="0"/>
                        </a:spcAft>
                      </a:pPr>
                      <a:r>
                        <a:rPr lang="en-US" sz="1000" dirty="0">
                          <a:solidFill>
                            <a:schemeClr val="tx1">
                              <a:lumMod val="75000"/>
                              <a:lumOff val="25000"/>
                            </a:schemeClr>
                          </a:solidFill>
                          <a:effectLst/>
                        </a:rPr>
                        <a:t>Kyrgyz Republic</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kern="1200" dirty="0">
                          <a:solidFill>
                            <a:schemeClr val="tx1">
                              <a:lumMod val="75000"/>
                              <a:lumOff val="25000"/>
                            </a:schemeClr>
                          </a:solidFill>
                          <a:effectLst/>
                        </a:rPr>
                        <a:t>7.98 (7.38 - 8.63)</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1.41 (1.31 - 1.51)</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1.41 (1.27 - 1.54)</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15.4 (11.5 - 19.9)</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26.7 (20.3 - 33.6)</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17.4 (15.5 - 19.5)</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extLst>
                  <a:ext uri="{0D108BD9-81ED-4DB2-BD59-A6C34878D82A}">
                    <a16:rowId xmlns:a16="http://schemas.microsoft.com/office/drawing/2014/main" val="3374433738"/>
                  </a:ext>
                </a:extLst>
              </a:tr>
              <a:tr h="335280">
                <a:tc>
                  <a:txBody>
                    <a:bodyPr/>
                    <a:lstStyle/>
                    <a:p>
                      <a:pPr marL="0" marR="0">
                        <a:spcBef>
                          <a:spcPts val="0"/>
                        </a:spcBef>
                        <a:spcAft>
                          <a:spcPts val="0"/>
                        </a:spcAft>
                      </a:pPr>
                      <a:r>
                        <a:rPr lang="en-ZA" sz="1000" dirty="0">
                          <a:solidFill>
                            <a:schemeClr val="tx1">
                              <a:lumMod val="75000"/>
                              <a:lumOff val="25000"/>
                            </a:schemeClr>
                          </a:solidFill>
                          <a:effectLst/>
                        </a:rPr>
                        <a:t>Russian Federation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19.23 (17.82 - 20.89)</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0.62 (0.61 - 0.63)</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0.67 (0.63 - 0.71)</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25.7 (21.7 - 30.1)</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27.2 (21.2 - 33.6)</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25.3 (23.3 - 27.2)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56746676"/>
                  </a:ext>
                </a:extLst>
              </a:tr>
              <a:tr h="335280">
                <a:tc>
                  <a:txBody>
                    <a:bodyPr/>
                    <a:lstStyle/>
                    <a:p>
                      <a:pPr marL="0" marR="0">
                        <a:spcBef>
                          <a:spcPts val="0"/>
                        </a:spcBef>
                        <a:spcAft>
                          <a:spcPts val="0"/>
                        </a:spcAft>
                      </a:pPr>
                      <a:r>
                        <a:rPr lang="en-ZA" sz="1000" dirty="0">
                          <a:solidFill>
                            <a:schemeClr val="tx1">
                              <a:lumMod val="75000"/>
                              <a:lumOff val="25000"/>
                            </a:schemeClr>
                          </a:solidFill>
                          <a:effectLst/>
                        </a:rPr>
                        <a:t>Tajikistan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7.4 (6.86 - 8.0)</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1.34 (1.21 - 1.44)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1.04 (0.94 - 1.14)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12.6 (9.2 - 16.6)</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26.1 (18.9 - 34.2)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9.9 (8.2 - 11.6)</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963690791"/>
                  </a:ext>
                </a:extLst>
              </a:tr>
              <a:tr h="335280">
                <a:tc>
                  <a:txBody>
                    <a:bodyPr/>
                    <a:lstStyle/>
                    <a:p>
                      <a:pPr marL="0" marR="0">
                        <a:spcBef>
                          <a:spcPts val="0"/>
                        </a:spcBef>
                        <a:spcAft>
                          <a:spcPts val="0"/>
                        </a:spcAft>
                      </a:pPr>
                      <a:r>
                        <a:rPr lang="en-ZA" sz="1000" dirty="0">
                          <a:solidFill>
                            <a:schemeClr val="tx1">
                              <a:lumMod val="75000"/>
                              <a:lumOff val="25000"/>
                            </a:schemeClr>
                          </a:solidFill>
                          <a:effectLst/>
                        </a:rPr>
                        <a:t>Ukraine</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18.18 (16.81 - 19.64)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0.42 (0.41 - 0.44)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0.49 (0.46 - 0.53)</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26.1 (20.2 - 32.3)</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27.1 (20.7 - 34.2)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25.4 (22.9 - 27.7)</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5846969"/>
                  </a:ext>
                </a:extLst>
              </a:tr>
              <a:tr h="335280">
                <a:tc>
                  <a:txBody>
                    <a:bodyPr/>
                    <a:lstStyle/>
                    <a:p>
                      <a:pPr marL="0" marR="0">
                        <a:spcBef>
                          <a:spcPts val="0"/>
                        </a:spcBef>
                        <a:spcAft>
                          <a:spcPts val="0"/>
                        </a:spcAft>
                      </a:pPr>
                      <a:r>
                        <a:rPr lang="en-ZA" sz="1000" dirty="0">
                          <a:solidFill>
                            <a:schemeClr val="tx1">
                              <a:lumMod val="75000"/>
                              <a:lumOff val="25000"/>
                            </a:schemeClr>
                          </a:solidFill>
                          <a:effectLst/>
                        </a:rPr>
                        <a:t>Uzbekistan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9.37 (8.68 - 10.12)</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1.75 (1.65 - 1.84)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1.61 (1.48 - 1.74)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15.3 (11.5 - 19.8)</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25.6 (19.3 - 32.4)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8.8 (7.4 - 10.3)</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242889129"/>
                  </a:ext>
                </a:extLst>
              </a:tr>
            </a:tbl>
          </a:graphicData>
        </a:graphic>
      </p:graphicFrame>
      <p:sp>
        <p:nvSpPr>
          <p:cNvPr id="7" name="Rectangle 6"/>
          <p:cNvSpPr/>
          <p:nvPr/>
        </p:nvSpPr>
        <p:spPr>
          <a:xfrm>
            <a:off x="1124599" y="5207745"/>
            <a:ext cx="7545261" cy="421654"/>
          </a:xfrm>
          <a:prstGeom prst="rect">
            <a:avLst/>
          </a:prstGeom>
        </p:spPr>
        <p:txBody>
          <a:bodyPr wrap="square">
            <a:spAutoFit/>
          </a:bodyPr>
          <a:lstStyle/>
          <a:p>
            <a:pPr lvl="0">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a:t>
            </a:r>
            <a:r>
              <a:rPr lang="en-US" sz="1000" dirty="0">
                <a:solidFill>
                  <a:prstClr val="black"/>
                </a:solidFill>
                <a:latin typeface="+mj-lt"/>
                <a:ea typeface="Calibri" panose="020F0502020204030204" pitchFamily="34" charset="0"/>
                <a:cs typeface="Times New Roman" panose="02020603050405020304" pitchFamily="18" charset="0"/>
              </a:rPr>
              <a:t>), CI (confidence interval) </a:t>
            </a:r>
            <a:endPar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 GBD study </a:t>
            </a:r>
            <a:r>
              <a:rPr lang="en-US" sz="1000" dirty="0">
                <a:solidFill>
                  <a:prstClr val="black"/>
                </a:solidFill>
                <a:latin typeface="+mj-lt"/>
                <a:ea typeface="Calibri" panose="020F0502020204030204" pitchFamily="34" charset="0"/>
                <a:cs typeface="Times New Roman" panose="02020603050405020304" pitchFamily="18" charset="0"/>
              </a:rPr>
              <a:t>database (</a:t>
            </a:r>
            <a:r>
              <a:rPr lang="en-US" sz="1000" dirty="0">
                <a:latin typeface="+mj-lt"/>
                <a:hlinkClick r:id="rId2"/>
              </a:rPr>
              <a:t>http://www.healthdata.org/gbd</a:t>
            </a:r>
            <a:r>
              <a:rPr lang="en-US" sz="1000" dirty="0">
                <a:latin typeface="+mj-lt"/>
              </a:rPr>
              <a:t>)</a:t>
            </a:r>
            <a:r>
              <a:rPr lang="en-US" sz="1000" dirty="0">
                <a:solidFill>
                  <a:prstClr val="black"/>
                </a:solidFill>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WHO data observatory </a:t>
            </a:r>
            <a:r>
              <a:rPr lang="en-US" sz="1000" dirty="0">
                <a:solidFill>
                  <a:prstClr val="black"/>
                </a:solidFill>
                <a:latin typeface="+mj-lt"/>
                <a:ea typeface="Calibri" panose="020F0502020204030204" pitchFamily="34" charset="0"/>
                <a:cs typeface="Times New Roman" panose="02020603050405020304" pitchFamily="18" charset="0"/>
              </a:rPr>
              <a:t>(</a:t>
            </a:r>
            <a:r>
              <a:rPr lang="en-US" sz="1000" dirty="0">
                <a:latin typeface="+mj-lt"/>
                <a:hlinkClick r:id="rId3"/>
              </a:rPr>
              <a:t>https://www.who.int/gho/en/</a:t>
            </a:r>
            <a:r>
              <a:rPr lang="en-US" sz="1000" dirty="0">
                <a:latin typeface="+mj-lt"/>
              </a:rPr>
              <a:t>)</a:t>
            </a:r>
            <a:endPar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sp>
        <p:nvSpPr>
          <p:cNvPr id="8" name="Title 7">
            <a:extLst>
              <a:ext uri="{FF2B5EF4-FFF2-40B4-BE49-F238E27FC236}">
                <a16:creationId xmlns:a16="http://schemas.microsoft.com/office/drawing/2014/main" id="{95E9BD98-BE96-B12A-25A6-9FE4DB2F5426}"/>
              </a:ext>
            </a:extLst>
          </p:cNvPr>
          <p:cNvSpPr>
            <a:spLocks noGrp="1"/>
          </p:cNvSpPr>
          <p:nvPr>
            <p:ph type="title"/>
          </p:nvPr>
        </p:nvSpPr>
        <p:spPr/>
        <p:txBody>
          <a:bodyPr>
            <a:normAutofit/>
          </a:bodyPr>
          <a:lstStyle/>
          <a:p>
            <a:r>
              <a:rPr lang="en-US" dirty="0"/>
              <a:t>CKD and its risk factors burden</a:t>
            </a:r>
          </a:p>
        </p:txBody>
      </p:sp>
      <p:sp>
        <p:nvSpPr>
          <p:cNvPr id="2" name="Date Placeholder 3">
            <a:extLst>
              <a:ext uri="{FF2B5EF4-FFF2-40B4-BE49-F238E27FC236}">
                <a16:creationId xmlns:a16="http://schemas.microsoft.com/office/drawing/2014/main" id="{986B6792-5151-D42F-8DF8-FA05295A5860}"/>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33B34316-BBF1-BBD5-0F69-9D52E8D94D17}"/>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4073F68E-1B3E-CA93-6FE9-08FA5961F1CB}"/>
              </a:ext>
            </a:extLst>
          </p:cNvPr>
          <p:cNvSpPr>
            <a:spLocks noGrp="1"/>
          </p:cNvSpPr>
          <p:nvPr>
            <p:ph type="sldNum" sz="quarter" idx="4"/>
          </p:nvPr>
        </p:nvSpPr>
        <p:spPr/>
        <p:txBody>
          <a:bodyPr/>
          <a:lstStyle/>
          <a:p>
            <a:fld id="{4A9CEFBC-9863-BD47-BA2B-008170C231CB}" type="slidenum">
              <a:rPr lang="en-US" smtClean="0"/>
              <a:pPr/>
              <a:t>13</a:t>
            </a:fld>
            <a:endParaRPr lang="en-US" dirty="0"/>
          </a:p>
        </p:txBody>
      </p:sp>
    </p:spTree>
    <p:extLst>
      <p:ext uri="{BB962C8B-B14F-4D97-AF65-F5344CB8AC3E}">
        <p14:creationId xmlns:p14="http://schemas.microsoft.com/office/powerpoint/2010/main" val="372035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15F37F5-C9E1-513E-9E67-FBD8F78DA818}"/>
              </a:ext>
            </a:extLst>
          </p:cNvPr>
          <p:cNvPicPr>
            <a:picLocks noChangeAspect="1"/>
          </p:cNvPicPr>
          <p:nvPr/>
        </p:nvPicPr>
        <p:blipFill>
          <a:blip r:embed="rId2"/>
          <a:stretch>
            <a:fillRect/>
          </a:stretch>
        </p:blipFill>
        <p:spPr>
          <a:xfrm>
            <a:off x="191058" y="1946862"/>
            <a:ext cx="4100376" cy="254435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2245229"/>
              </p:ext>
            </p:extLst>
          </p:nvPr>
        </p:nvGraphicFramePr>
        <p:xfrm>
          <a:off x="4447637" y="1635919"/>
          <a:ext cx="7576456" cy="4013628"/>
        </p:xfrm>
        <a:graphic>
          <a:graphicData uri="http://schemas.openxmlformats.org/drawingml/2006/table">
            <a:tbl>
              <a:tblPr firstRow="1" firstCol="1" bandRow="1">
                <a:tableStyleId>{F5AB1C69-6EDB-4FF4-983F-18BD219EF322}</a:tableStyleId>
              </a:tblPr>
              <a:tblGrid>
                <a:gridCol w="1271010">
                  <a:extLst>
                    <a:ext uri="{9D8B030D-6E8A-4147-A177-3AD203B41FA5}">
                      <a16:colId xmlns:a16="http://schemas.microsoft.com/office/drawing/2014/main" val="3316314868"/>
                    </a:ext>
                  </a:extLst>
                </a:gridCol>
                <a:gridCol w="832926">
                  <a:extLst>
                    <a:ext uri="{9D8B030D-6E8A-4147-A177-3AD203B41FA5}">
                      <a16:colId xmlns:a16="http://schemas.microsoft.com/office/drawing/2014/main" val="1544636129"/>
                    </a:ext>
                  </a:extLst>
                </a:gridCol>
                <a:gridCol w="738617">
                  <a:extLst>
                    <a:ext uri="{9D8B030D-6E8A-4147-A177-3AD203B41FA5}">
                      <a16:colId xmlns:a16="http://schemas.microsoft.com/office/drawing/2014/main" val="3414878875"/>
                    </a:ext>
                  </a:extLst>
                </a:gridCol>
                <a:gridCol w="738617">
                  <a:extLst>
                    <a:ext uri="{9D8B030D-6E8A-4147-A177-3AD203B41FA5}">
                      <a16:colId xmlns:a16="http://schemas.microsoft.com/office/drawing/2014/main" val="3603492931"/>
                    </a:ext>
                  </a:extLst>
                </a:gridCol>
                <a:gridCol w="855720">
                  <a:extLst>
                    <a:ext uri="{9D8B030D-6E8A-4147-A177-3AD203B41FA5}">
                      <a16:colId xmlns:a16="http://schemas.microsoft.com/office/drawing/2014/main" val="2577005473"/>
                    </a:ext>
                  </a:extLst>
                </a:gridCol>
                <a:gridCol w="750756">
                  <a:extLst>
                    <a:ext uri="{9D8B030D-6E8A-4147-A177-3AD203B41FA5}">
                      <a16:colId xmlns:a16="http://schemas.microsoft.com/office/drawing/2014/main" val="1192864779"/>
                    </a:ext>
                  </a:extLst>
                </a:gridCol>
                <a:gridCol w="827797">
                  <a:extLst>
                    <a:ext uri="{9D8B030D-6E8A-4147-A177-3AD203B41FA5}">
                      <a16:colId xmlns:a16="http://schemas.microsoft.com/office/drawing/2014/main" val="2946960038"/>
                    </a:ext>
                  </a:extLst>
                </a:gridCol>
                <a:gridCol w="821195">
                  <a:extLst>
                    <a:ext uri="{9D8B030D-6E8A-4147-A177-3AD203B41FA5}">
                      <a16:colId xmlns:a16="http://schemas.microsoft.com/office/drawing/2014/main" val="2252077341"/>
                    </a:ext>
                  </a:extLst>
                </a:gridCol>
                <a:gridCol w="739818">
                  <a:extLst>
                    <a:ext uri="{9D8B030D-6E8A-4147-A177-3AD203B41FA5}">
                      <a16:colId xmlns:a16="http://schemas.microsoft.com/office/drawing/2014/main" val="2976540796"/>
                    </a:ext>
                  </a:extLst>
                </a:gridCol>
              </a:tblGrid>
              <a:tr h="343134">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dialysis (HD+PD)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HD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PD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extLst>
                  <a:ext uri="{0D108BD9-81ED-4DB2-BD59-A6C34878D82A}">
                    <a16:rowId xmlns:a16="http://schemas.microsoft.com/office/drawing/2014/main" val="3930587178"/>
                  </a:ext>
                </a:extLst>
              </a:tr>
              <a:tr h="317694">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rPr>
                        <a:t>Prevalence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rPr>
                        <a:t>Incidence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extLst>
                  <a:ext uri="{0D108BD9-81ED-4DB2-BD59-A6C34878D82A}">
                    <a16:rowId xmlns:a16="http://schemas.microsoft.com/office/drawing/2014/main" val="2135790206"/>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Armenia</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17477251"/>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Azerbaijan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5300014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Belarus</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dirty="0">
                          <a:solidFill>
                            <a:srgbClr val="000000"/>
                          </a:solidFill>
                          <a:effectLst/>
                        </a:rPr>
                        <a:t>93</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221.3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194.4</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93823494"/>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Georgia</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203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713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179.3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87922259"/>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Kazakhstan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211</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970468258"/>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Kyrgyz Republic</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065877723"/>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Russian Federation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411</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334</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113.2</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0814378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Tajikistan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973117228"/>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Ukraine</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40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70271008"/>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Uzbekistan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0</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624111147"/>
                  </a:ext>
                </a:extLst>
              </a:tr>
            </a:tbl>
          </a:graphicData>
        </a:graphic>
      </p:graphicFrame>
      <p:sp>
        <p:nvSpPr>
          <p:cNvPr id="5" name="Rectangle 4"/>
          <p:cNvSpPr/>
          <p:nvPr/>
        </p:nvSpPr>
        <p:spPr>
          <a:xfrm>
            <a:off x="4331854" y="5649547"/>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highlight>
                  <a:srgbClr val="FFFFFF"/>
                </a:highlight>
                <a:uLnTx/>
                <a:uFillTx/>
                <a:latin typeface="+mj-lt"/>
                <a:ea typeface="Calibri" panose="020F0502020204030204" pitchFamily="34" charset="0"/>
                <a:cs typeface="Times New Roman" panose="02020603050405020304" pitchFamily="18" charset="0"/>
              </a:rPr>
              <a:t>Data source:</a:t>
            </a:r>
            <a:r>
              <a:rPr kumimoji="0" lang="en-US" sz="1000" b="0" i="0" u="none" strike="noStrike" kern="1200" cap="none" spc="0" normalizeH="0" noProof="0" dirty="0">
                <a:ln>
                  <a:noFill/>
                </a:ln>
                <a:solidFill>
                  <a:prstClr val="black"/>
                </a:solidFill>
                <a:effectLst/>
                <a:highlight>
                  <a:srgbClr val="FFFFFF"/>
                </a:highlight>
                <a:uLnTx/>
                <a:uFillTx/>
                <a:latin typeface="+mj-lt"/>
                <a:ea typeface="Calibri" panose="020F0502020204030204" pitchFamily="34" charset="0"/>
                <a:cs typeface="Times New Roman" panose="02020603050405020304" pitchFamily="18" charset="0"/>
              </a:rPr>
              <a:t> </a:t>
            </a:r>
            <a:r>
              <a:rPr lang="en-US" sz="1000" dirty="0">
                <a:solidFill>
                  <a:prstClr val="black"/>
                </a:solidFill>
                <a:latin typeface="+mj-lt"/>
                <a:ea typeface="Calibri" panose="020F0502020204030204" pitchFamily="34" charset="0"/>
                <a:cs typeface="Times New Roman" panose="02020603050405020304" pitchFamily="18" charset="0"/>
              </a:rPr>
              <a:t>ERA-EDTA Registry Annual Report 2019, Jain et al. (JASN) 2012, 2019 USRDS Annual Data Report</a:t>
            </a:r>
          </a:p>
          <a:p>
            <a:pPr>
              <a:lnSpc>
                <a:spcPct val="107000"/>
              </a:lnSpc>
              <a:defRPr/>
            </a:pPr>
            <a:r>
              <a:rPr lang="en-US" sz="1000" dirty="0">
                <a:latin typeface="+mj-lt"/>
              </a:rPr>
              <a:t>‘ – ’ : data not reported/unavailable</a:t>
            </a:r>
          </a:p>
        </p:txBody>
      </p:sp>
      <p:sp>
        <p:nvSpPr>
          <p:cNvPr id="6" name="Rectangle 5"/>
          <p:cNvSpPr/>
          <p:nvPr/>
        </p:nvSpPr>
        <p:spPr>
          <a:xfrm>
            <a:off x="613443" y="1532291"/>
            <a:ext cx="325560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Rectangle 7"/>
          <p:cNvSpPr/>
          <p:nvPr/>
        </p:nvSpPr>
        <p:spPr>
          <a:xfrm>
            <a:off x="191058" y="1946862"/>
            <a:ext cx="4100376" cy="254435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410593" y="1736226"/>
            <a:ext cx="993711" cy="40136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54840" y="5064099"/>
            <a:ext cx="2933059"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pic>
        <p:nvPicPr>
          <p:cNvPr id="17" name="Picture 16">
            <a:extLst>
              <a:ext uri="{FF2B5EF4-FFF2-40B4-BE49-F238E27FC236}">
                <a16:creationId xmlns:a16="http://schemas.microsoft.com/office/drawing/2014/main" id="{6E5F73DB-DA79-074A-ADFC-4CABF5D71D3E}"/>
              </a:ext>
            </a:extLst>
          </p:cNvPr>
          <p:cNvPicPr>
            <a:picLocks noChangeAspect="1"/>
          </p:cNvPicPr>
          <p:nvPr/>
        </p:nvPicPr>
        <p:blipFill>
          <a:blip r:embed="rId3"/>
          <a:stretch>
            <a:fillRect/>
          </a:stretch>
        </p:blipFill>
        <p:spPr>
          <a:xfrm>
            <a:off x="76722" y="4805885"/>
            <a:ext cx="4289297" cy="114031"/>
          </a:xfrm>
          <a:prstGeom prst="rect">
            <a:avLst/>
          </a:prstGeom>
        </p:spPr>
      </p:pic>
      <p:sp>
        <p:nvSpPr>
          <p:cNvPr id="18" name="Rectangle 17">
            <a:extLst>
              <a:ext uri="{FF2B5EF4-FFF2-40B4-BE49-F238E27FC236}">
                <a16:creationId xmlns:a16="http://schemas.microsoft.com/office/drawing/2014/main" id="{AC64EA70-51E4-8E12-976E-4FA2A17365EB}"/>
              </a:ext>
            </a:extLst>
          </p:cNvPr>
          <p:cNvSpPr/>
          <p:nvPr/>
        </p:nvSpPr>
        <p:spPr>
          <a:xfrm>
            <a:off x="76722" y="4795548"/>
            <a:ext cx="4289296" cy="12436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itle 11">
            <a:extLst>
              <a:ext uri="{FF2B5EF4-FFF2-40B4-BE49-F238E27FC236}">
                <a16:creationId xmlns:a16="http://schemas.microsoft.com/office/drawing/2014/main" id="{137D6908-82D8-068B-6F1C-63F7A7901B48}"/>
              </a:ext>
            </a:extLst>
          </p:cNvPr>
          <p:cNvSpPr>
            <a:spLocks noGrp="1"/>
          </p:cNvSpPr>
          <p:nvPr>
            <p:ph type="title"/>
          </p:nvPr>
        </p:nvSpPr>
        <p:spPr/>
        <p:txBody>
          <a:bodyPr>
            <a:normAutofit/>
          </a:bodyPr>
          <a:lstStyle/>
          <a:p>
            <a:r>
              <a:rPr lang="en-US" dirty="0"/>
              <a:t>Burden of kidney failure</a:t>
            </a:r>
          </a:p>
        </p:txBody>
      </p:sp>
      <p:sp>
        <p:nvSpPr>
          <p:cNvPr id="2" name="Date Placeholder 3">
            <a:extLst>
              <a:ext uri="{FF2B5EF4-FFF2-40B4-BE49-F238E27FC236}">
                <a16:creationId xmlns:a16="http://schemas.microsoft.com/office/drawing/2014/main" id="{F85B58B2-C33A-3415-E5E8-73005B401464}"/>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712309C6-D90D-D7D5-42E3-C96927DD738B}"/>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6A6CFB64-3E24-4133-B9FF-2792960577BE}"/>
              </a:ext>
            </a:extLst>
          </p:cNvPr>
          <p:cNvSpPr>
            <a:spLocks noGrp="1"/>
          </p:cNvSpPr>
          <p:nvPr>
            <p:ph type="sldNum" sz="quarter" idx="4"/>
          </p:nvPr>
        </p:nvSpPr>
        <p:spPr/>
        <p:txBody>
          <a:bodyPr/>
          <a:lstStyle/>
          <a:p>
            <a:fld id="{4A9CEFBC-9863-BD47-BA2B-008170C231CB}" type="slidenum">
              <a:rPr lang="en-US" smtClean="0"/>
              <a:pPr/>
              <a:t>14</a:t>
            </a:fld>
            <a:endParaRPr lang="en-US" dirty="0"/>
          </a:p>
        </p:txBody>
      </p:sp>
    </p:spTree>
    <p:extLst>
      <p:ext uri="{BB962C8B-B14F-4D97-AF65-F5344CB8AC3E}">
        <p14:creationId xmlns:p14="http://schemas.microsoft.com/office/powerpoint/2010/main" val="99191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DC10D0-FAB6-43CC-8072-AC6910F8E7A7}"/>
              </a:ext>
            </a:extLst>
          </p:cNvPr>
          <p:cNvPicPr>
            <a:picLocks noChangeAspect="1"/>
          </p:cNvPicPr>
          <p:nvPr/>
        </p:nvPicPr>
        <p:blipFill>
          <a:blip r:embed="rId2"/>
          <a:stretch>
            <a:fillRect/>
          </a:stretch>
        </p:blipFill>
        <p:spPr>
          <a:xfrm>
            <a:off x="206221" y="2047057"/>
            <a:ext cx="4270716" cy="2597108"/>
          </a:xfrm>
          <a:prstGeom prst="rect">
            <a:avLst/>
          </a:prstGeom>
        </p:spPr>
      </p:pic>
      <p:sp>
        <p:nvSpPr>
          <p:cNvPr id="3" name="Rectangle 2"/>
          <p:cNvSpPr/>
          <p:nvPr/>
        </p:nvSpPr>
        <p:spPr>
          <a:xfrm>
            <a:off x="828338" y="1625343"/>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Incidence of kidney transplantation</a:t>
            </a:r>
          </a:p>
        </p:txBody>
      </p:sp>
      <p:graphicFrame>
        <p:nvGraphicFramePr>
          <p:cNvPr id="5" name="Table 4"/>
          <p:cNvGraphicFramePr>
            <a:graphicFrameLocks noGrp="1"/>
          </p:cNvGraphicFramePr>
          <p:nvPr>
            <p:extLst>
              <p:ext uri="{D42A27DB-BD31-4B8C-83A1-F6EECF244321}">
                <p14:modId xmlns:p14="http://schemas.microsoft.com/office/powerpoint/2010/main" val="3241941262"/>
              </p:ext>
            </p:extLst>
          </p:nvPr>
        </p:nvGraphicFramePr>
        <p:xfrm>
          <a:off x="4655976" y="1647447"/>
          <a:ext cx="7145924" cy="3879211"/>
        </p:xfrm>
        <a:graphic>
          <a:graphicData uri="http://schemas.openxmlformats.org/drawingml/2006/table">
            <a:tbl>
              <a:tblPr firstRow="1" firstCol="1" bandRow="1">
                <a:tableStyleId>{F5AB1C69-6EDB-4FF4-983F-18BD219EF322}</a:tableStyleId>
              </a:tblPr>
              <a:tblGrid>
                <a:gridCol w="1500764">
                  <a:extLst>
                    <a:ext uri="{9D8B030D-6E8A-4147-A177-3AD203B41FA5}">
                      <a16:colId xmlns:a16="http://schemas.microsoft.com/office/drawing/2014/main" val="2639194947"/>
                    </a:ext>
                  </a:extLst>
                </a:gridCol>
                <a:gridCol w="1129032">
                  <a:extLst>
                    <a:ext uri="{9D8B030D-6E8A-4147-A177-3AD203B41FA5}">
                      <a16:colId xmlns:a16="http://schemas.microsoft.com/office/drawing/2014/main" val="3965519951"/>
                    </a:ext>
                  </a:extLst>
                </a:gridCol>
                <a:gridCol w="1129032">
                  <a:extLst>
                    <a:ext uri="{9D8B030D-6E8A-4147-A177-3AD203B41FA5}">
                      <a16:colId xmlns:a16="http://schemas.microsoft.com/office/drawing/2014/main" val="2491491102"/>
                    </a:ext>
                  </a:extLst>
                </a:gridCol>
                <a:gridCol w="1129032">
                  <a:extLst>
                    <a:ext uri="{9D8B030D-6E8A-4147-A177-3AD203B41FA5}">
                      <a16:colId xmlns:a16="http://schemas.microsoft.com/office/drawing/2014/main" val="2930904906"/>
                    </a:ext>
                  </a:extLst>
                </a:gridCol>
                <a:gridCol w="1129032">
                  <a:extLst>
                    <a:ext uri="{9D8B030D-6E8A-4147-A177-3AD203B41FA5}">
                      <a16:colId xmlns:a16="http://schemas.microsoft.com/office/drawing/2014/main" val="3172704738"/>
                    </a:ext>
                  </a:extLst>
                </a:gridCol>
                <a:gridCol w="1129032">
                  <a:extLst>
                    <a:ext uri="{9D8B030D-6E8A-4147-A177-3AD203B41FA5}">
                      <a16:colId xmlns:a16="http://schemas.microsoft.com/office/drawing/2014/main" val="1432451008"/>
                    </a:ext>
                  </a:extLst>
                </a:gridCol>
              </a:tblGrid>
              <a:tr h="46654">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j-lt"/>
                        <a:ea typeface="Calibri" panose="020F0502020204030204" pitchFamily="34" charset="0"/>
                        <a:cs typeface="Times New Roman" panose="02020603050405020304" pitchFamily="18" charset="0"/>
                      </a:endParaRPr>
                    </a:p>
                  </a:txBody>
                  <a:tcPr marL="22608" marR="22608" marT="7887" marB="0" anchor="ctr"/>
                </a:tc>
                <a:tc gridSpan="5">
                  <a:txBody>
                    <a:bodyPr/>
                    <a:lstStyle/>
                    <a:p>
                      <a:pPr marL="0" marR="0" algn="ctr">
                        <a:lnSpc>
                          <a:spcPct val="106000"/>
                        </a:lnSpc>
                        <a:spcBef>
                          <a:spcPts val="0"/>
                        </a:spcBef>
                        <a:spcAft>
                          <a:spcPts val="0"/>
                        </a:spcAft>
                      </a:pPr>
                      <a:r>
                        <a:rPr lang="en-US" sz="1000" b="1" kern="1200" dirty="0">
                          <a:solidFill>
                            <a:srgbClr val="404040"/>
                          </a:solidFill>
                          <a:effectLst/>
                        </a:rPr>
                        <a:t>Kidney transplantation</a:t>
                      </a:r>
                      <a:endParaRPr lang="en-GB" sz="1000" dirty="0">
                        <a:effectLst/>
                        <a:latin typeface="+mj-lt"/>
                        <a:ea typeface="Calibri" panose="020F0502020204030204" pitchFamily="34" charset="0"/>
                        <a:cs typeface="Times New Roman" panose="02020603050405020304" pitchFamily="18" charset="0"/>
                      </a:endParaRPr>
                    </a:p>
                  </a:txBody>
                  <a:tcPr marL="22608" marR="22608" marT="78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63838">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extLst>
                  <a:ext uri="{0D108BD9-81ED-4DB2-BD59-A6C34878D82A}">
                    <a16:rowId xmlns:a16="http://schemas.microsoft.com/office/drawing/2014/main" val="1961814589"/>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Armenia</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5.33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38919643"/>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Azerbaijan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9.59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9.59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026031202"/>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Belarus</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35.74</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34.89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0.85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060941095"/>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Georgia</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5.5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18009205"/>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Kazakhstan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11.43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9.07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57373542"/>
                  </a:ext>
                </a:extLst>
              </a:tr>
              <a:tr h="335280">
                <a:tc>
                  <a:txBody>
                    <a:bodyPr/>
                    <a:lstStyle/>
                    <a:p>
                      <a:pPr marL="0" marR="0">
                        <a:spcBef>
                          <a:spcPts val="0"/>
                        </a:spcBef>
                        <a:spcAft>
                          <a:spcPts val="0"/>
                        </a:spcAft>
                      </a:pPr>
                      <a:r>
                        <a:rPr kumimoji="0" lang="en-US" sz="1000" b="1" u="none" strike="noStrike" kern="1200" cap="none" spc="0" normalizeH="0" baseline="0" dirty="0">
                          <a:ln>
                            <a:noFill/>
                          </a:ln>
                          <a:solidFill>
                            <a:schemeClr val="tx1">
                              <a:lumMod val="75000"/>
                              <a:lumOff val="25000"/>
                            </a:schemeClr>
                          </a:solidFill>
                          <a:effectLst/>
                          <a:uLnTx/>
                          <a:uFillTx/>
                        </a:rPr>
                        <a:t>Kyrgyz Republic </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07767697"/>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Russian Federation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7.7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6.63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1.08</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75765435"/>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Tajikistan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17.21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17.21</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56179003"/>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Ukraine</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2.27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0.46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1.81</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318573390"/>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Uzbekistan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796858159"/>
                  </a:ext>
                </a:extLst>
              </a:tr>
            </a:tbl>
          </a:graphicData>
        </a:graphic>
      </p:graphicFrame>
      <p:sp>
        <p:nvSpPr>
          <p:cNvPr id="6" name="Rectangle 5"/>
          <p:cNvSpPr/>
          <p:nvPr/>
        </p:nvSpPr>
        <p:spPr>
          <a:xfrm>
            <a:off x="4655976" y="5519502"/>
            <a:ext cx="7449008"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highlight>
                  <a:srgbClr val="FFFFFF"/>
                </a:highlight>
                <a:uLnTx/>
                <a:uFillTx/>
                <a:latin typeface="+mj-lt"/>
                <a:ea typeface="Calibri" panose="020F0502020204030204" pitchFamily="34" charset="0"/>
                <a:cs typeface="Times New Roman" panose="02020603050405020304" pitchFamily="18" charset="0"/>
              </a:rPr>
              <a:t>Data source</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GODT database </a:t>
            </a:r>
            <a:r>
              <a:rPr lang="en-US" sz="1000" dirty="0">
                <a:solidFill>
                  <a:prstClr val="black"/>
                </a:solidFill>
                <a:latin typeface="+mj-lt"/>
                <a:ea typeface="Calibri" panose="020F0502020204030204" pitchFamily="34" charset="0"/>
                <a:cs typeface="Times New Roman" panose="02020603050405020304" pitchFamily="18" charset="0"/>
              </a:rPr>
              <a:t>(</a:t>
            </a:r>
            <a:r>
              <a:rPr lang="en-US" sz="1000" dirty="0">
                <a:latin typeface="+mj-lt"/>
                <a:hlinkClick r:id="rId3"/>
              </a:rPr>
              <a:t>http://www.transplant-observatory.org/data-charts-and-tables/</a:t>
            </a:r>
            <a:r>
              <a:rPr lang="en-US" sz="1000" dirty="0">
                <a:latin typeface="+mj-lt"/>
              </a:rPr>
              <a:t>)</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t>
            </a:r>
            <a:r>
              <a:rPr kumimoji="0" lang="en-US" sz="1000" b="0" i="0" u="none" strike="noStrike" kern="1200" cap="none" spc="0" normalizeH="0" noProof="0" dirty="0">
                <a:ln>
                  <a:noFill/>
                </a:ln>
                <a:solidFill>
                  <a:prstClr val="black"/>
                </a:solidFill>
                <a:effectLst/>
                <a:uLnTx/>
                <a:uFillTx/>
                <a:latin typeface="+mj-lt"/>
                <a:ea typeface="Calibri" panose="020F0502020204030204" pitchFamily="34" charset="0"/>
                <a:cs typeface="Times New Roman" panose="02020603050405020304" pitchFamily="18" charset="0"/>
              </a:rPr>
              <a:t> 2019 USRDS Annual Data Report</a:t>
            </a:r>
          </a:p>
          <a:p>
            <a:pPr>
              <a:lnSpc>
                <a:spcPct val="107000"/>
              </a:lnSpc>
              <a:defRPr/>
            </a:pPr>
            <a:r>
              <a:rPr lang="en-US" sz="1000" dirty="0">
                <a:latin typeface="+mj-lt"/>
              </a:rPr>
              <a:t>‘ – ’ : data not reported/unavailable</a:t>
            </a:r>
          </a:p>
        </p:txBody>
      </p:sp>
      <p:sp>
        <p:nvSpPr>
          <p:cNvPr id="8" name="Rectangle 7"/>
          <p:cNvSpPr/>
          <p:nvPr/>
        </p:nvSpPr>
        <p:spPr>
          <a:xfrm>
            <a:off x="202006" y="2047057"/>
            <a:ext cx="4270715" cy="259710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068290" y="1440873"/>
            <a:ext cx="1283855" cy="42337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352C04E-40D8-98B4-10D5-DC67E84A5E10}"/>
              </a:ext>
            </a:extLst>
          </p:cNvPr>
          <p:cNvPicPr>
            <a:picLocks noChangeAspect="1"/>
          </p:cNvPicPr>
          <p:nvPr/>
        </p:nvPicPr>
        <p:blipFill>
          <a:blip r:embed="rId4"/>
          <a:stretch>
            <a:fillRect/>
          </a:stretch>
        </p:blipFill>
        <p:spPr>
          <a:xfrm>
            <a:off x="279920" y="4893871"/>
            <a:ext cx="4138010" cy="130761"/>
          </a:xfrm>
          <a:prstGeom prst="rect">
            <a:avLst/>
          </a:prstGeom>
        </p:spPr>
      </p:pic>
      <p:sp>
        <p:nvSpPr>
          <p:cNvPr id="13" name="Rectangle 12">
            <a:extLst>
              <a:ext uri="{FF2B5EF4-FFF2-40B4-BE49-F238E27FC236}">
                <a16:creationId xmlns:a16="http://schemas.microsoft.com/office/drawing/2014/main" id="{E8E8F877-3200-7BC7-1D8F-403A5DF1973C}"/>
              </a:ext>
            </a:extLst>
          </p:cNvPr>
          <p:cNvSpPr/>
          <p:nvPr/>
        </p:nvSpPr>
        <p:spPr>
          <a:xfrm>
            <a:off x="279920" y="4883751"/>
            <a:ext cx="4138010" cy="140881"/>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itle 13">
            <a:extLst>
              <a:ext uri="{FF2B5EF4-FFF2-40B4-BE49-F238E27FC236}">
                <a16:creationId xmlns:a16="http://schemas.microsoft.com/office/drawing/2014/main" id="{EBCDC589-5724-22D3-97A4-997B69254CC4}"/>
              </a:ext>
            </a:extLst>
          </p:cNvPr>
          <p:cNvSpPr>
            <a:spLocks noGrp="1"/>
          </p:cNvSpPr>
          <p:nvPr>
            <p:ph type="title"/>
          </p:nvPr>
        </p:nvSpPr>
        <p:spPr/>
        <p:txBody>
          <a:bodyPr>
            <a:normAutofit/>
          </a:bodyPr>
          <a:lstStyle/>
          <a:p>
            <a:r>
              <a:rPr lang="en-US" dirty="0"/>
              <a:t>Burden of kidney failure (cont’d)</a:t>
            </a:r>
          </a:p>
        </p:txBody>
      </p:sp>
      <p:sp>
        <p:nvSpPr>
          <p:cNvPr id="2" name="Date Placeholder 3">
            <a:extLst>
              <a:ext uri="{FF2B5EF4-FFF2-40B4-BE49-F238E27FC236}">
                <a16:creationId xmlns:a16="http://schemas.microsoft.com/office/drawing/2014/main" id="{6CB9064B-F174-CCE9-B530-49B5255F5455}"/>
              </a:ext>
            </a:extLst>
          </p:cNvPr>
          <p:cNvSpPr>
            <a:spLocks noGrp="1"/>
          </p:cNvSpPr>
          <p:nvPr>
            <p:ph type="dt" sz="half" idx="2"/>
          </p:nvPr>
        </p:nvSpPr>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417A43C9-4882-3EEF-4B78-27927193DC45}"/>
              </a:ext>
            </a:extLst>
          </p:cNvPr>
          <p:cNvSpPr>
            <a:spLocks noGrp="1"/>
          </p:cNvSpPr>
          <p:nvPr>
            <p:ph type="ftr" sz="quarter" idx="3"/>
          </p:nvPr>
        </p:nvSpPr>
        <p:spPr/>
        <p:txBody>
          <a:bodyPr/>
          <a:lstStyle/>
          <a:p>
            <a:r>
              <a:rPr lang="en-US" dirty="0"/>
              <a:t>International Society of Nephrology</a:t>
            </a:r>
          </a:p>
        </p:txBody>
      </p:sp>
      <p:sp>
        <p:nvSpPr>
          <p:cNvPr id="11" name="Slide Number Placeholder 5">
            <a:extLst>
              <a:ext uri="{FF2B5EF4-FFF2-40B4-BE49-F238E27FC236}">
                <a16:creationId xmlns:a16="http://schemas.microsoft.com/office/drawing/2014/main" id="{A3C13929-EAD0-4C22-28A1-604A8F3AB4A5}"/>
              </a:ext>
            </a:extLst>
          </p:cNvPr>
          <p:cNvSpPr>
            <a:spLocks noGrp="1"/>
          </p:cNvSpPr>
          <p:nvPr>
            <p:ph type="sldNum" sz="quarter" idx="4"/>
          </p:nvPr>
        </p:nvSpPr>
        <p:spPr/>
        <p:txBody>
          <a:bodyPr/>
          <a:lstStyle/>
          <a:p>
            <a:fld id="{4A9CEFBC-9863-BD47-BA2B-008170C231CB}" type="slidenum">
              <a:rPr lang="en-US" smtClean="0"/>
              <a:pPr/>
              <a:t>15</a:t>
            </a:fld>
            <a:endParaRPr lang="en-US" dirty="0"/>
          </a:p>
        </p:txBody>
      </p:sp>
    </p:spTree>
    <p:extLst>
      <p:ext uri="{BB962C8B-B14F-4D97-AF65-F5344CB8AC3E}">
        <p14:creationId xmlns:p14="http://schemas.microsoft.com/office/powerpoint/2010/main" val="423441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87039729"/>
              </p:ext>
            </p:extLst>
          </p:nvPr>
        </p:nvGraphicFramePr>
        <p:xfrm>
          <a:off x="2262393" y="1475053"/>
          <a:ext cx="7452246" cy="3718593"/>
        </p:xfrm>
        <a:graphic>
          <a:graphicData uri="http://schemas.openxmlformats.org/drawingml/2006/table">
            <a:tbl>
              <a:tblPr firstRow="1" firstCol="1" bandRow="1">
                <a:tableStyleId>{F5AB1C69-6EDB-4FF4-983F-18BD219EF322}</a:tableStyleId>
              </a:tblPr>
              <a:tblGrid>
                <a:gridCol w="1312701">
                  <a:extLst>
                    <a:ext uri="{9D8B030D-6E8A-4147-A177-3AD203B41FA5}">
                      <a16:colId xmlns:a16="http://schemas.microsoft.com/office/drawing/2014/main" val="3823447675"/>
                    </a:ext>
                  </a:extLst>
                </a:gridCol>
                <a:gridCol w="1227909">
                  <a:extLst>
                    <a:ext uri="{9D8B030D-6E8A-4147-A177-3AD203B41FA5}">
                      <a16:colId xmlns:a16="http://schemas.microsoft.com/office/drawing/2014/main" val="314140649"/>
                    </a:ext>
                  </a:extLst>
                </a:gridCol>
                <a:gridCol w="1227909">
                  <a:extLst>
                    <a:ext uri="{9D8B030D-6E8A-4147-A177-3AD203B41FA5}">
                      <a16:colId xmlns:a16="http://schemas.microsoft.com/office/drawing/2014/main" val="584519406"/>
                    </a:ext>
                  </a:extLst>
                </a:gridCol>
                <a:gridCol w="1227909">
                  <a:extLst>
                    <a:ext uri="{9D8B030D-6E8A-4147-A177-3AD203B41FA5}">
                      <a16:colId xmlns:a16="http://schemas.microsoft.com/office/drawing/2014/main" val="3656170879"/>
                    </a:ext>
                  </a:extLst>
                </a:gridCol>
                <a:gridCol w="1227909">
                  <a:extLst>
                    <a:ext uri="{9D8B030D-6E8A-4147-A177-3AD203B41FA5}">
                      <a16:colId xmlns:a16="http://schemas.microsoft.com/office/drawing/2014/main" val="1869569763"/>
                    </a:ext>
                  </a:extLst>
                </a:gridCol>
                <a:gridCol w="1227909">
                  <a:extLst>
                    <a:ext uri="{9D8B030D-6E8A-4147-A177-3AD203B41FA5}">
                      <a16:colId xmlns:a16="http://schemas.microsoft.com/office/drawing/2014/main" val="3765031407"/>
                    </a:ext>
                  </a:extLst>
                </a:gridCol>
              </a:tblGrid>
              <a:tr h="365793">
                <a:tc>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Hemodialysis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Peritoneal dialysis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Kidney Transplant</a:t>
                      </a:r>
                      <a:endParaRPr lang="en-GB" sz="1000" dirty="0">
                        <a:effectLst/>
                      </a:endParaRPr>
                    </a:p>
                    <a:p>
                      <a:pPr marL="0" marR="0" algn="ctr">
                        <a:lnSpc>
                          <a:spcPct val="106000"/>
                        </a:lnSpc>
                        <a:spcBef>
                          <a:spcPts val="0"/>
                        </a:spcBef>
                        <a:spcAft>
                          <a:spcPts val="0"/>
                        </a:spcAft>
                      </a:pPr>
                      <a:r>
                        <a:rPr lang="en-US" sz="1000" b="1" kern="1200" dirty="0">
                          <a:solidFill>
                            <a:srgbClr val="404040"/>
                          </a:solidFill>
                          <a:effectLst/>
                        </a:rPr>
                        <a:t>(First year)</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Kidney Transplant</a:t>
                      </a:r>
                      <a:endParaRPr lang="en-GB" sz="1000" dirty="0">
                        <a:effectLst/>
                      </a:endParaRPr>
                    </a:p>
                    <a:p>
                      <a:pPr marL="0" marR="0" algn="ctr">
                        <a:lnSpc>
                          <a:spcPct val="106000"/>
                        </a:lnSpc>
                        <a:spcBef>
                          <a:spcPts val="0"/>
                        </a:spcBef>
                        <a:spcAft>
                          <a:spcPts val="0"/>
                        </a:spcAft>
                      </a:pPr>
                      <a:r>
                        <a:rPr lang="en-US" sz="1000" b="1" kern="1200" dirty="0">
                          <a:solidFill>
                            <a:srgbClr val="404040"/>
                          </a:solidFill>
                          <a:effectLst/>
                        </a:rPr>
                        <a:t>(later years)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HD/PD cost ratio</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extLst>
                  <a:ext uri="{0D108BD9-81ED-4DB2-BD59-A6C34878D82A}">
                    <a16:rowId xmlns:a16="http://schemas.microsoft.com/office/drawing/2014/main" val="352532756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Armenia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dirty="0">
                          <a:effectLst/>
                        </a:rPr>
                        <a:t>6375</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dirty="0">
                          <a:effectLst/>
                        </a:rPr>
                        <a:t>- </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8950</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4150</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dirty="0">
                          <a:effectLst/>
                        </a:rPr>
                        <a:t>- </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3270972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Azerbaijan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dirty="0">
                          <a:effectLst/>
                        </a:rPr>
                        <a:t> -</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08217425"/>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Belarus</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5603</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7503</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0.75</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9172352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Georgia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6494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11122</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9824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1240</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0.58</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13814357"/>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Kazakhstan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10421</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dirty="0">
                          <a:effectLst/>
                        </a:rPr>
                        <a:t>- </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7816</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42431730"/>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Kyrgyz Republic</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2740426"/>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Russian Federation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16447</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26126</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0.63</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48085473"/>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Tajikistan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5343617"/>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Ukraine</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15269</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16572</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0.92</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51367261"/>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Uzbekistan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4923835"/>
                  </a:ext>
                </a:extLst>
              </a:tr>
            </a:tbl>
          </a:graphicData>
        </a:graphic>
      </p:graphicFrame>
      <p:sp>
        <p:nvSpPr>
          <p:cNvPr id="4" name="Rectangle 3"/>
          <p:cNvSpPr/>
          <p:nvPr/>
        </p:nvSpPr>
        <p:spPr>
          <a:xfrm>
            <a:off x="2262393" y="5193646"/>
            <a:ext cx="7545261" cy="75097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Abbreviations: HD (hemodialysis), PD (peritoneal dialysis)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highlight>
                  <a:srgbClr val="FFFFFF"/>
                </a:highlight>
                <a:uLnTx/>
                <a:uFillTx/>
                <a:latin typeface="+mj-lt"/>
                <a:ea typeface="Calibri" panose="020F0502020204030204" pitchFamily="34" charset="0"/>
                <a:cs typeface="Times New Roman" panose="02020603050405020304" pitchFamily="18" charset="0"/>
              </a:rPr>
              <a:t>Data source</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Babloyan</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et al. (2021),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Kolesnyk</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et al. (2021),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Saparbay</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et al. (2022),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Tataradze</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et al. (2016), </a:t>
            </a:r>
            <a:r>
              <a:rPr lang="en-US" sz="1000" noProof="0" dirty="0">
                <a:solidFill>
                  <a:prstClr val="black"/>
                </a:solidFill>
                <a:latin typeface="+mj-lt"/>
                <a:ea typeface="Calibri" panose="020F0502020204030204" pitchFamily="34" charset="0"/>
                <a:cs typeface="Times New Roman" panose="02020603050405020304" pitchFamily="18" charset="0"/>
              </a:rPr>
              <a:t>van der Tol et al. (2019)</a:t>
            </a:r>
          </a:p>
          <a:p>
            <a:pPr>
              <a:lnSpc>
                <a:spcPct val="107000"/>
              </a:lnSpc>
              <a:defRPr/>
            </a:pPr>
            <a:r>
              <a:rPr lang="en-US" sz="1000" dirty="0">
                <a:latin typeface="+mj-lt"/>
              </a:rPr>
              <a:t>‘ – ’ : data not reported/unavailable</a:t>
            </a:r>
          </a:p>
        </p:txBody>
      </p:sp>
      <p:sp>
        <p:nvSpPr>
          <p:cNvPr id="8" name="Title 7">
            <a:extLst>
              <a:ext uri="{FF2B5EF4-FFF2-40B4-BE49-F238E27FC236}">
                <a16:creationId xmlns:a16="http://schemas.microsoft.com/office/drawing/2014/main" id="{C303C8AD-20EE-FECB-1C6E-9EF30DAA9343}"/>
              </a:ext>
            </a:extLst>
          </p:cNvPr>
          <p:cNvSpPr>
            <a:spLocks noGrp="1"/>
          </p:cNvSpPr>
          <p:nvPr>
            <p:ph type="title"/>
          </p:nvPr>
        </p:nvSpPr>
        <p:spPr/>
        <p:txBody>
          <a:bodyPr>
            <a:normAutofit fontScale="90000"/>
          </a:bodyPr>
          <a:lstStyle/>
          <a:p>
            <a:r>
              <a:rPr lang="en-US" dirty="0"/>
              <a:t>Annual cost of kidney replacement therapy components</a:t>
            </a:r>
          </a:p>
        </p:txBody>
      </p:sp>
      <p:sp>
        <p:nvSpPr>
          <p:cNvPr id="2" name="Date Placeholder 3">
            <a:extLst>
              <a:ext uri="{FF2B5EF4-FFF2-40B4-BE49-F238E27FC236}">
                <a16:creationId xmlns:a16="http://schemas.microsoft.com/office/drawing/2014/main" id="{FCA2A6FD-2D6F-4007-48B0-7B41D0A0CC3B}"/>
              </a:ext>
            </a:extLst>
          </p:cNvPr>
          <p:cNvSpPr>
            <a:spLocks noGrp="1"/>
          </p:cNvSpPr>
          <p:nvPr>
            <p:ph type="dt" sz="half" idx="2"/>
          </p:nvPr>
        </p:nvSpPr>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F978BBFD-3F1E-5EC4-0435-9761F2AAF402}"/>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AF4EE009-B7FE-C6F2-F72E-15317E74556D}"/>
              </a:ext>
            </a:extLst>
          </p:cNvPr>
          <p:cNvSpPr>
            <a:spLocks noGrp="1"/>
          </p:cNvSpPr>
          <p:nvPr>
            <p:ph type="sldNum" sz="quarter" idx="4"/>
          </p:nvPr>
        </p:nvSpPr>
        <p:spPr/>
        <p:txBody>
          <a:bodyPr/>
          <a:lstStyle/>
          <a:p>
            <a:fld id="{4A9CEFBC-9863-BD47-BA2B-008170C231CB}" type="slidenum">
              <a:rPr lang="en-US" smtClean="0"/>
              <a:pPr/>
              <a:t>16</a:t>
            </a:fld>
            <a:endParaRPr lang="en-US" dirty="0"/>
          </a:p>
        </p:txBody>
      </p:sp>
    </p:spTree>
    <p:extLst>
      <p:ext uri="{BB962C8B-B14F-4D97-AF65-F5344CB8AC3E}">
        <p14:creationId xmlns:p14="http://schemas.microsoft.com/office/powerpoint/2010/main" val="200376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2752833" y="5402707"/>
          <a:ext cx="437248" cy="1188720"/>
        </p:xfrm>
        <a:graphic>
          <a:graphicData uri="http://schemas.openxmlformats.org/drawingml/2006/table">
            <a:tbl>
              <a:tblPr firstRow="1" bandRow="1">
                <a:tableStyleId>{5C22544A-7EE6-4342-B048-85BDC9FD1C3A}</a:tableStyleId>
              </a:tblPr>
              <a:tblGrid>
                <a:gridCol w="437248">
                  <a:extLst>
                    <a:ext uri="{9D8B030D-6E8A-4147-A177-3AD203B41FA5}">
                      <a16:colId xmlns:a16="http://schemas.microsoft.com/office/drawing/2014/main" val="2576486781"/>
                    </a:ext>
                  </a:extLst>
                </a:gridCol>
              </a:tblGrid>
              <a:tr h="303373">
                <a:tc>
                  <a:txBody>
                    <a:bodyPr/>
                    <a:lstStyle/>
                    <a:p>
                      <a:endParaRPr lang="en-US" dirty="0"/>
                    </a:p>
                  </a:txBody>
                  <a:tcPr>
                    <a:solidFill>
                      <a:schemeClr val="bg1"/>
                    </a:solidFill>
                  </a:tcPr>
                </a:tc>
                <a:extLst>
                  <a:ext uri="{0D108BD9-81ED-4DB2-BD59-A6C34878D82A}">
                    <a16:rowId xmlns:a16="http://schemas.microsoft.com/office/drawing/2014/main" val="229161889"/>
                  </a:ext>
                </a:extLst>
              </a:tr>
              <a:tr h="227529">
                <a:tc>
                  <a:txBody>
                    <a:bodyPr/>
                    <a:lstStyle/>
                    <a:p>
                      <a:r>
                        <a:rPr lang="en-US" sz="1200" dirty="0"/>
                        <a:t>Yes</a:t>
                      </a:r>
                    </a:p>
                  </a:txBody>
                  <a:tcPr>
                    <a:solidFill>
                      <a:srgbClr val="92D050"/>
                    </a:solidFill>
                  </a:tcPr>
                </a:tc>
                <a:extLst>
                  <a:ext uri="{0D108BD9-81ED-4DB2-BD59-A6C34878D82A}">
                    <a16:rowId xmlns:a16="http://schemas.microsoft.com/office/drawing/2014/main" val="403492718"/>
                  </a:ext>
                </a:extLst>
              </a:tr>
              <a:tr h="227529">
                <a:tc>
                  <a:txBody>
                    <a:bodyPr/>
                    <a:lstStyle/>
                    <a:p>
                      <a:r>
                        <a:rPr lang="en-US" sz="1200" dirty="0"/>
                        <a:t>No</a:t>
                      </a:r>
                    </a:p>
                  </a:txBody>
                  <a:tcPr>
                    <a:solidFill>
                      <a:srgbClr val="FF5050"/>
                    </a:solidFill>
                  </a:tcPr>
                </a:tc>
                <a:extLst>
                  <a:ext uri="{0D108BD9-81ED-4DB2-BD59-A6C34878D82A}">
                    <a16:rowId xmlns:a16="http://schemas.microsoft.com/office/drawing/2014/main" val="2676952779"/>
                  </a:ext>
                </a:extLst>
              </a:tr>
              <a:tr h="227529">
                <a:tc>
                  <a:txBody>
                    <a:bodyPr/>
                    <a:lstStyle/>
                    <a:p>
                      <a:r>
                        <a:rPr lang="en-US" sz="1200" dirty="0"/>
                        <a:t>N/A</a:t>
                      </a:r>
                    </a:p>
                  </a:txBody>
                  <a:tcPr>
                    <a:solidFill>
                      <a:srgbClr val="A6A6A6"/>
                    </a:solidFill>
                  </a:tcPr>
                </a:tc>
                <a:extLst>
                  <a:ext uri="{0D108BD9-81ED-4DB2-BD59-A6C34878D82A}">
                    <a16:rowId xmlns:a16="http://schemas.microsoft.com/office/drawing/2014/main" val="1609070075"/>
                  </a:ext>
                </a:extLst>
              </a:tr>
            </a:tbl>
          </a:graphicData>
        </a:graphic>
      </p:graphicFrame>
      <p:sp>
        <p:nvSpPr>
          <p:cNvPr id="13" name="Rectangle 12"/>
          <p:cNvSpPr/>
          <p:nvPr/>
        </p:nvSpPr>
        <p:spPr>
          <a:xfrm>
            <a:off x="2752833" y="5776418"/>
            <a:ext cx="437248" cy="81500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p:cNvPicPr>
            <a:picLocks noChangeAspect="1"/>
          </p:cNvPicPr>
          <p:nvPr/>
        </p:nvPicPr>
        <p:blipFill>
          <a:blip r:embed="rId2"/>
          <a:stretch>
            <a:fillRect/>
          </a:stretch>
        </p:blipFill>
        <p:spPr>
          <a:xfrm>
            <a:off x="3330482" y="5982309"/>
            <a:ext cx="5639127" cy="310329"/>
          </a:xfrm>
          <a:prstGeom prst="rect">
            <a:avLst/>
          </a:prstGeom>
        </p:spPr>
      </p:pic>
      <p:sp>
        <p:nvSpPr>
          <p:cNvPr id="15" name="Rectangle 14"/>
          <p:cNvSpPr/>
          <p:nvPr/>
        </p:nvSpPr>
        <p:spPr>
          <a:xfrm>
            <a:off x="3355436" y="5967475"/>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8"/>
          <p:cNvSpPr txBox="1"/>
          <p:nvPr/>
        </p:nvSpPr>
        <p:spPr>
          <a:xfrm>
            <a:off x="8963772" y="5751750"/>
            <a:ext cx="2101795" cy="830997"/>
          </a:xfrm>
          <a:prstGeom prst="rect">
            <a:avLst/>
          </a:prstGeom>
          <a:noFill/>
        </p:spPr>
        <p:txBody>
          <a:bodyPr wrap="square" rtlCol="0">
            <a:spAutoFit/>
          </a:bodyPr>
          <a:lstStyle/>
          <a:p>
            <a:r>
              <a:rPr lang="en-US" sz="800" b="1" dirty="0"/>
              <a:t>Abbreviations</a:t>
            </a:r>
          </a:p>
          <a:p>
            <a:r>
              <a:rPr lang="en-US" sz="800" dirty="0"/>
              <a:t>KRT: kidney replacement therapy</a:t>
            </a:r>
          </a:p>
          <a:p>
            <a:r>
              <a:rPr lang="en-US" sz="800" dirty="0"/>
              <a:t>CKM: conservative kidney management </a:t>
            </a:r>
          </a:p>
          <a:p>
            <a:r>
              <a:rPr lang="en-US" sz="800" dirty="0"/>
              <a:t>CKD: chronic kidney disease</a:t>
            </a:r>
          </a:p>
          <a:p>
            <a:r>
              <a:rPr lang="en-US" sz="800" dirty="0"/>
              <a:t>AKI: acute kidney injury </a:t>
            </a:r>
          </a:p>
          <a:p>
            <a:r>
              <a:rPr lang="en-US" sz="800" dirty="0"/>
              <a:t>RRT: renal replacement therapy</a:t>
            </a:r>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192299737"/>
              </p:ext>
            </p:extLst>
          </p:nvPr>
        </p:nvGraphicFramePr>
        <p:xfrm>
          <a:off x="441151" y="963446"/>
          <a:ext cx="11309698" cy="4726479"/>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78024">
                <a:tc rowSpan="2" gridSpan="2">
                  <a:txBody>
                    <a:bodyPr/>
                    <a:lstStyle/>
                    <a:p>
                      <a:pPr algn="ctr" fontAlgn="ctr"/>
                      <a:r>
                        <a:rPr lang="en-US" sz="1050" b="1" i="0" u="none" strike="noStrike" dirty="0">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dirty="0">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dirty="0">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62155">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dirty="0">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Armenia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rgbClr val="000000"/>
                          </a:solidFill>
                          <a:effectLst/>
                          <a:latin typeface="Calibri" panose="020F0502020204030204" pitchFamily="34" charset="0"/>
                        </a:rPr>
                        <a:t>3.29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chemeClr val="bg1"/>
                          </a:solidFill>
                          <a:effectLst/>
                          <a:latin typeface="Calibri" panose="020F0502020204030204" pitchFamily="34" charset="0"/>
                        </a:rPr>
                        <a:t>1.65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6.66</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chemeClr val="bg1"/>
                          </a:solidFill>
                          <a:effectLst/>
                          <a:latin typeface="Calibri" panose="020F0502020204030204" pitchFamily="34" charset="0"/>
                        </a:rPr>
                        <a:t>1.67</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Azerbaijan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chemeClr val="bg1"/>
                          </a:solidFill>
                          <a:effectLst/>
                          <a:latin typeface="Calibri" panose="020F0502020204030204" pitchFamily="34" charset="0"/>
                        </a:rPr>
                        <a:t>18.41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49.77</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chemeClr val="bg1"/>
                          </a:solidFill>
                          <a:effectLst/>
                          <a:latin typeface="Calibri" panose="020F0502020204030204" pitchFamily="34" charset="0"/>
                        </a:rPr>
                        <a:t>1.93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Belarus</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chemeClr val="bg1"/>
                          </a:solidFill>
                          <a:effectLst/>
                          <a:latin typeface="Calibri" panose="020F0502020204030204" pitchFamily="34" charset="0"/>
                        </a:rPr>
                        <a:t>26.24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chemeClr val="bg1"/>
                          </a:solidFill>
                          <a:effectLst/>
                          <a:latin typeface="Calibri" panose="020F0502020204030204" pitchFamily="34" charset="0"/>
                        </a:rPr>
                        <a:t>21.25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rgbClr val="000000"/>
                          </a:solidFill>
                          <a:effectLst/>
                          <a:latin typeface="Calibri" panose="020F0502020204030204" pitchFamily="34" charset="0"/>
                        </a:rPr>
                        <a:t>0.42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235103970"/>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Georgia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chemeClr val="bg1"/>
                          </a:solidFill>
                          <a:effectLst/>
                          <a:latin typeface="Calibri" panose="020F0502020204030204" pitchFamily="34" charset="0"/>
                        </a:rPr>
                        <a:t>28.42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chemeClr val="bg1"/>
                          </a:solidFill>
                          <a:effectLst/>
                          <a:latin typeface="Calibri" panose="020F0502020204030204" pitchFamily="34" charset="0"/>
                        </a:rPr>
                        <a:t>3.25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385859913"/>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chemeClr val="bg1"/>
                          </a:solidFill>
                          <a:effectLst/>
                          <a:latin typeface="Calibri" panose="020F0502020204030204" pitchFamily="34" charset="0"/>
                        </a:rPr>
                        <a:t>31.20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chemeClr val="bg1"/>
                          </a:solidFill>
                          <a:effectLst/>
                          <a:latin typeface="Calibri" panose="020F0502020204030204" pitchFamily="34" charset="0"/>
                        </a:rPr>
                        <a:t>3.24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007352592"/>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Kazakhstan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chemeClr val="bg1"/>
                          </a:solidFill>
                          <a:effectLst/>
                          <a:latin typeface="Calibri" panose="020F0502020204030204" pitchFamily="34" charset="0"/>
                        </a:rPr>
                        <a:t>13.34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1.60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074323960"/>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chemeClr val="bg1"/>
                          </a:solidFill>
                          <a:effectLst/>
                          <a:latin typeface="Calibri" panose="020F0502020204030204" pitchFamily="34" charset="0"/>
                        </a:rPr>
                        <a:t>12.89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1.55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277986453"/>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Kyrgyz Republic </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759783619"/>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rgbClr val="000000"/>
                          </a:solidFill>
                          <a:effectLst/>
                          <a:latin typeface="Calibri" panose="020F0502020204030204" pitchFamily="34" charset="0"/>
                        </a:rPr>
                        <a:t>4.94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chemeClr val="bg1"/>
                          </a:solidFill>
                          <a:effectLst/>
                          <a:latin typeface="Calibri" panose="020F0502020204030204" pitchFamily="34" charset="0"/>
                        </a:rPr>
                        <a:t>1.98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738534590"/>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Russian Federation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chemeClr val="bg1"/>
                          </a:solidFill>
                          <a:effectLst/>
                          <a:latin typeface="Calibri" panose="020F0502020204030204" pitchFamily="34" charset="0"/>
                        </a:rPr>
                        <a:t>15.48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rgbClr val="000000"/>
                          </a:solidFill>
                          <a:effectLst/>
                          <a:latin typeface="Calibri" panose="020F0502020204030204" pitchFamily="34" charset="0"/>
                        </a:rPr>
                        <a:t>0.70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872933159"/>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chemeClr val="bg1"/>
                          </a:solidFill>
                          <a:effectLst/>
                          <a:latin typeface="Calibri" panose="020F0502020204030204" pitchFamily="34" charset="0"/>
                        </a:rPr>
                        <a:t>24.64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rgbClr val="000000"/>
                          </a:solidFill>
                          <a:effectLst/>
                          <a:latin typeface="Calibri" panose="020F0502020204030204" pitchFamily="34" charset="0"/>
                        </a:rPr>
                        <a:t>0.35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066546653"/>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Tajikistan </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1.74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0.46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781574595"/>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rgbClr val="000000"/>
                          </a:solidFill>
                          <a:effectLst/>
                          <a:latin typeface="Calibri" panose="020F0502020204030204" pitchFamily="34" charset="0"/>
                        </a:rPr>
                        <a:t>3.51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0.77</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597766638"/>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Ukraine</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rgbClr val="000000"/>
                          </a:solidFill>
                          <a:effectLst/>
                          <a:latin typeface="Calibri" panose="020F0502020204030204" pitchFamily="34" charset="0"/>
                        </a:rPr>
                        <a:t>9.94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0.11</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481417392"/>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rgbClr val="000000"/>
                          </a:solidFill>
                          <a:effectLst/>
                          <a:latin typeface="Calibri" panose="020F0502020204030204" pitchFamily="34" charset="0"/>
                        </a:rPr>
                        <a:t>0.34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971050307"/>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Uzbekistan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087046835"/>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rgbClr val="000000"/>
                          </a:solidFill>
                          <a:effectLst/>
                          <a:latin typeface="Calibri" panose="020F0502020204030204" pitchFamily="34" charset="0"/>
                        </a:rPr>
                        <a:t>0.00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dirty="0">
                          <a:solidFill>
                            <a:srgbClr val="000000"/>
                          </a:solidFill>
                          <a:effectLst/>
                          <a:latin typeface="Calibri" panose="020F0502020204030204" pitchFamily="34" charset="0"/>
                        </a:rPr>
                        <a:t>0.96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775546336"/>
                  </a:ext>
                </a:extLst>
              </a:tr>
            </a:tbl>
          </a:graphicData>
        </a:graphic>
      </p:graphicFrame>
      <p:sp>
        <p:nvSpPr>
          <p:cNvPr id="7" name="Title 6">
            <a:extLst>
              <a:ext uri="{FF2B5EF4-FFF2-40B4-BE49-F238E27FC236}">
                <a16:creationId xmlns:a16="http://schemas.microsoft.com/office/drawing/2014/main" id="{0E966D81-3922-9C4A-AEE0-9323DF8456C8}"/>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62C4173A-4BA8-29E6-4B73-67C5480FBAA3}"/>
              </a:ext>
            </a:extLst>
          </p:cNvPr>
          <p:cNvSpPr>
            <a:spLocks noGrp="1"/>
          </p:cNvSpPr>
          <p:nvPr>
            <p:ph type="dt" sz="half" idx="2"/>
          </p:nvPr>
        </p:nvSpPr>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912D8858-C590-7EB5-C8EA-68F4517B5655}"/>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43A9009D-D85E-6E20-AB9C-2270890B150E}"/>
              </a:ext>
            </a:extLst>
          </p:cNvPr>
          <p:cNvSpPr>
            <a:spLocks noGrp="1"/>
          </p:cNvSpPr>
          <p:nvPr>
            <p:ph type="sldNum" sz="quarter" idx="4"/>
          </p:nvPr>
        </p:nvSpPr>
        <p:spPr/>
        <p:txBody>
          <a:bodyPr/>
          <a:lstStyle/>
          <a:p>
            <a:fld id="{4A9CEFBC-9863-BD47-BA2B-008170C231CB}" type="slidenum">
              <a:rPr lang="en-US" smtClean="0"/>
              <a:pPr/>
              <a:t>17</a:t>
            </a:fld>
            <a:endParaRPr lang="en-US" dirty="0"/>
          </a:p>
        </p:txBody>
      </p:sp>
    </p:spTree>
    <p:extLst>
      <p:ext uri="{BB962C8B-B14F-4D97-AF65-F5344CB8AC3E}">
        <p14:creationId xmlns:p14="http://schemas.microsoft.com/office/powerpoint/2010/main" val="96121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8B875E-E71B-6949-E40F-85B8080152BB}"/>
              </a:ext>
            </a:extLst>
          </p:cNvPr>
          <p:cNvPicPr>
            <a:picLocks noChangeAspect="1"/>
          </p:cNvPicPr>
          <p:nvPr/>
        </p:nvPicPr>
        <p:blipFill>
          <a:blip r:embed="rId2"/>
          <a:stretch>
            <a:fillRect/>
          </a:stretch>
        </p:blipFill>
        <p:spPr>
          <a:xfrm>
            <a:off x="279920" y="1705249"/>
            <a:ext cx="5302732" cy="36595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6690244"/>
              </p:ext>
            </p:extLst>
          </p:nvPr>
        </p:nvGraphicFramePr>
        <p:xfrm>
          <a:off x="5695927" y="2310956"/>
          <a:ext cx="6312571" cy="2617226"/>
        </p:xfrm>
        <a:graphic>
          <a:graphicData uri="http://schemas.openxmlformats.org/drawingml/2006/table">
            <a:tbl>
              <a:tblPr firstRow="1" firstCol="1" bandRow="1">
                <a:tableStyleId>{F5AB1C69-6EDB-4FF4-983F-18BD219EF322}</a:tableStyleId>
              </a:tblPr>
              <a:tblGrid>
                <a:gridCol w="1147740">
                  <a:extLst>
                    <a:ext uri="{9D8B030D-6E8A-4147-A177-3AD203B41FA5}">
                      <a16:colId xmlns:a16="http://schemas.microsoft.com/office/drawing/2014/main" val="2111755705"/>
                    </a:ext>
                  </a:extLst>
                </a:gridCol>
                <a:gridCol w="872586">
                  <a:extLst>
                    <a:ext uri="{9D8B030D-6E8A-4147-A177-3AD203B41FA5}">
                      <a16:colId xmlns:a16="http://schemas.microsoft.com/office/drawing/2014/main" val="3228188634"/>
                    </a:ext>
                  </a:extLst>
                </a:gridCol>
                <a:gridCol w="962526">
                  <a:extLst>
                    <a:ext uri="{9D8B030D-6E8A-4147-A177-3AD203B41FA5}">
                      <a16:colId xmlns:a16="http://schemas.microsoft.com/office/drawing/2014/main" val="636033650"/>
                    </a:ext>
                  </a:extLst>
                </a:gridCol>
                <a:gridCol w="729916">
                  <a:extLst>
                    <a:ext uri="{9D8B030D-6E8A-4147-A177-3AD203B41FA5}">
                      <a16:colId xmlns:a16="http://schemas.microsoft.com/office/drawing/2014/main" val="3283062303"/>
                    </a:ext>
                  </a:extLst>
                </a:gridCol>
                <a:gridCol w="810126">
                  <a:extLst>
                    <a:ext uri="{9D8B030D-6E8A-4147-A177-3AD203B41FA5}">
                      <a16:colId xmlns:a16="http://schemas.microsoft.com/office/drawing/2014/main" val="3050568774"/>
                    </a:ext>
                  </a:extLst>
                </a:gridCol>
                <a:gridCol w="681790">
                  <a:extLst>
                    <a:ext uri="{9D8B030D-6E8A-4147-A177-3AD203B41FA5}">
                      <a16:colId xmlns:a16="http://schemas.microsoft.com/office/drawing/2014/main" val="490775186"/>
                    </a:ext>
                  </a:extLst>
                </a:gridCol>
                <a:gridCol w="617621">
                  <a:extLst>
                    <a:ext uri="{9D8B030D-6E8A-4147-A177-3AD203B41FA5}">
                      <a16:colId xmlns:a16="http://schemas.microsoft.com/office/drawing/2014/main" val="127410055"/>
                    </a:ext>
                  </a:extLst>
                </a:gridCol>
                <a:gridCol w="490266">
                  <a:extLst>
                    <a:ext uri="{9D8B030D-6E8A-4147-A177-3AD203B41FA5}">
                      <a16:colId xmlns:a16="http://schemas.microsoft.com/office/drawing/2014/main" val="4002605607"/>
                    </a:ext>
                  </a:extLst>
                </a:gridCol>
              </a:tblGrid>
              <a:tr h="581342">
                <a:tc>
                  <a:txBody>
                    <a:bodyPr/>
                    <a:lstStyle/>
                    <a:p>
                      <a:pPr marL="0" marR="0" algn="ctr">
                        <a:spcBef>
                          <a:spcPts val="0"/>
                        </a:spcBef>
                        <a:spcAft>
                          <a:spcPts val="0"/>
                        </a:spcAft>
                      </a:pPr>
                      <a:r>
                        <a:rPr lang="en-US" sz="900" dirty="0">
                          <a:solidFill>
                            <a:schemeClr val="bg1"/>
                          </a:solidFill>
                          <a:effectLst/>
                          <a:latin typeface="+mj-lt"/>
                        </a:rPr>
                        <a:t> 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free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but with some fees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Mix of public and private funding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Solely private and out-of-pocket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800"/>
                        </a:spcAft>
                      </a:pPr>
                      <a:r>
                        <a:rPr lang="en-US" sz="900" dirty="0">
                          <a:solidFill>
                            <a:schemeClr val="tx1">
                              <a:lumMod val="75000"/>
                              <a:lumOff val="25000"/>
                            </a:schemeClr>
                          </a:solidFill>
                          <a:effectLst/>
                          <a:latin typeface="+mj-lt"/>
                        </a:rPr>
                        <a:t>Solely private through health insurance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Multiple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Other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575997158"/>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075521189"/>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1373721173"/>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636598709"/>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4276506018"/>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027753514"/>
                  </a:ext>
                </a:extLst>
              </a:tr>
              <a:tr h="188996">
                <a:tc>
                  <a:txBody>
                    <a:bodyPr/>
                    <a:lstStyle/>
                    <a:p>
                      <a:pPr marL="0" marR="0">
                        <a:spcBef>
                          <a:spcPts val="0"/>
                        </a:spcBef>
                        <a:spcAft>
                          <a:spcPts val="0"/>
                        </a:spcAft>
                      </a:pPr>
                      <a:r>
                        <a:rPr lang="en-US" sz="900" dirty="0">
                          <a:solidFill>
                            <a:schemeClr val="tx1">
                              <a:lumMod val="75000"/>
                              <a:lumOff val="25000"/>
                            </a:schemeClr>
                          </a:solidFill>
                          <a:effectLst/>
                          <a:latin typeface="+mj-l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904296607"/>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1893473065"/>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324171736"/>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675795790"/>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551994323"/>
                  </a:ext>
                </a:extLst>
              </a:tr>
            </a:tbl>
          </a:graphicData>
        </a:graphic>
      </p:graphicFrame>
      <p:sp>
        <p:nvSpPr>
          <p:cNvPr id="5" name="Oval 4"/>
          <p:cNvSpPr/>
          <p:nvPr/>
        </p:nvSpPr>
        <p:spPr>
          <a:xfrm>
            <a:off x="1945530" y="1744887"/>
            <a:ext cx="2400559" cy="15361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279920" y="1691849"/>
            <a:ext cx="5319755" cy="367292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656989" y="4925261"/>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6B79DB3B-279F-5FCA-04DE-E302C6440E6F}"/>
              </a:ext>
            </a:extLst>
          </p:cNvPr>
          <p:cNvSpPr>
            <a:spLocks noGrp="1"/>
          </p:cNvSpPr>
          <p:nvPr>
            <p:ph type="title"/>
          </p:nvPr>
        </p:nvSpPr>
        <p:spPr/>
        <p:txBody>
          <a:bodyPr>
            <a:normAutofit/>
          </a:bodyPr>
          <a:lstStyle/>
          <a:p>
            <a:r>
              <a:rPr lang="en-US" dirty="0"/>
              <a:t>Funding for non-dialysis CKD</a:t>
            </a:r>
          </a:p>
        </p:txBody>
      </p:sp>
      <p:sp>
        <p:nvSpPr>
          <p:cNvPr id="2" name="Date Placeholder 3">
            <a:extLst>
              <a:ext uri="{FF2B5EF4-FFF2-40B4-BE49-F238E27FC236}">
                <a16:creationId xmlns:a16="http://schemas.microsoft.com/office/drawing/2014/main" id="{D8908FE3-12AD-C77E-4040-DDD42EC6A93F}"/>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40247056-DB46-49C4-D775-BD1C11EA2249}"/>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ED3FD5DF-36C9-30D4-E830-55A245C71C83}"/>
              </a:ext>
            </a:extLst>
          </p:cNvPr>
          <p:cNvSpPr>
            <a:spLocks noGrp="1"/>
          </p:cNvSpPr>
          <p:nvPr>
            <p:ph type="sldNum" sz="quarter" idx="4"/>
          </p:nvPr>
        </p:nvSpPr>
        <p:spPr/>
        <p:txBody>
          <a:bodyPr/>
          <a:lstStyle/>
          <a:p>
            <a:fld id="{4A9CEFBC-9863-BD47-BA2B-008170C231CB}" type="slidenum">
              <a:rPr lang="en-US" smtClean="0"/>
              <a:pPr/>
              <a:t>18</a:t>
            </a:fld>
            <a:endParaRPr lang="en-US" dirty="0"/>
          </a:p>
        </p:txBody>
      </p:sp>
    </p:spTree>
    <p:extLst>
      <p:ext uri="{BB962C8B-B14F-4D97-AF65-F5344CB8AC3E}">
        <p14:creationId xmlns:p14="http://schemas.microsoft.com/office/powerpoint/2010/main" val="220794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CA599F-5503-8743-E497-EDC385222BD1}"/>
              </a:ext>
            </a:extLst>
          </p:cNvPr>
          <p:cNvGraphicFramePr>
            <a:graphicFrameLocks noGrp="1"/>
          </p:cNvGraphicFramePr>
          <p:nvPr>
            <p:extLst>
              <p:ext uri="{D42A27DB-BD31-4B8C-83A1-F6EECF244321}">
                <p14:modId xmlns:p14="http://schemas.microsoft.com/office/powerpoint/2010/main" val="1023491549"/>
              </p:ext>
            </p:extLst>
          </p:nvPr>
        </p:nvGraphicFramePr>
        <p:xfrm>
          <a:off x="866273" y="2029045"/>
          <a:ext cx="10555872" cy="2569277"/>
        </p:xfrm>
        <a:graphic>
          <a:graphicData uri="http://schemas.openxmlformats.org/drawingml/2006/table">
            <a:tbl>
              <a:tblPr firstRow="1" bandRow="1">
                <a:tableStyleId>{F2DE63D5-997A-4646-A377-4702673A728D}</a:tableStyleId>
              </a:tblPr>
              <a:tblGrid>
                <a:gridCol w="1355200">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1000" dirty="0">
                          <a:effectLst/>
                        </a:rPr>
                        <a:t>Country </a:t>
                      </a:r>
                      <a:endParaRPr lang="en-GB" sz="1000" dirty="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B w="12700" cap="flat" cmpd="sng" algn="ctr">
                      <a:solidFill>
                        <a:schemeClr val="tx1"/>
                      </a:solidFill>
                      <a:prstDash val="solid"/>
                      <a:round/>
                      <a:headEnd type="none" w="med" len="med"/>
                      <a:tailEnd type="none" w="med" len="med"/>
                    </a:lnB>
                  </a:tcPr>
                </a:tc>
                <a:tc gridSpan="4">
                  <a:txBody>
                    <a:bodyPr/>
                    <a:lstStyle/>
                    <a:p>
                      <a:pPr marL="0" marR="0" algn="ctr">
                        <a:spcBef>
                          <a:spcPts val="0"/>
                        </a:spcBef>
                        <a:spcAft>
                          <a:spcPts val="0"/>
                        </a:spcAft>
                      </a:pPr>
                      <a:r>
                        <a:rPr lang="en-US" sz="1000" dirty="0">
                          <a:solidFill>
                            <a:schemeClr val="tx1">
                              <a:lumMod val="75000"/>
                              <a:lumOff val="25000"/>
                            </a:schemeClr>
                          </a:solidFill>
                          <a:effectLst/>
                        </a:rPr>
                        <a:t>Publicly funded (free)</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Publicly funded (some fees)</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Mixed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Solely private (out-of-pocket)</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Solely private (health insurance)</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Multiple</a:t>
                      </a:r>
                    </a:p>
                    <a:p>
                      <a:pPr marL="0" marR="0" algn="ctr">
                        <a:lnSpc>
                          <a:spcPct val="107000"/>
                        </a:lnSpc>
                        <a:spcBef>
                          <a:spcPts val="0"/>
                        </a:spcBef>
                        <a:spcAft>
                          <a:spcPts val="0"/>
                        </a:spcAft>
                      </a:pPr>
                      <a:r>
                        <a:rPr lang="en-US" sz="1000" dirty="0">
                          <a:solidFill>
                            <a:schemeClr val="tx1">
                              <a:lumMod val="75000"/>
                              <a:lumOff val="25000"/>
                            </a:schemeClr>
                          </a:solidFill>
                          <a:effectLst/>
                        </a:rPr>
                        <a:t>systems </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N/A</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Other</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dirty="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extLst>
                  <a:ext uri="{0D108BD9-81ED-4DB2-BD59-A6C34878D82A}">
                    <a16:rowId xmlns:a16="http://schemas.microsoft.com/office/drawing/2014/main" val="4013576420"/>
                  </a:ext>
                </a:extLst>
              </a:tr>
              <a:tr h="152526">
                <a:tc>
                  <a:txBody>
                    <a:bodyPr/>
                    <a:lstStyle/>
                    <a:p>
                      <a:pPr marL="0" marR="0">
                        <a:spcBef>
                          <a:spcPts val="0"/>
                        </a:spcBef>
                        <a:spcAft>
                          <a:spcPts val="0"/>
                        </a:spcAft>
                      </a:pPr>
                      <a:r>
                        <a:rPr lang="en-ZA" sz="1000" b="1" dirty="0">
                          <a:solidFill>
                            <a:schemeClr val="tx1">
                              <a:lumMod val="75000"/>
                              <a:lumOff val="25000"/>
                            </a:schemeClr>
                          </a:solidFill>
                          <a:effectLst/>
                        </a:rPr>
                        <a:t>Armenia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3451135315"/>
                  </a:ext>
                </a:extLst>
              </a:tr>
              <a:tr h="152526">
                <a:tc>
                  <a:txBody>
                    <a:bodyPr/>
                    <a:lstStyle/>
                    <a:p>
                      <a:pPr marL="0" marR="0">
                        <a:spcBef>
                          <a:spcPts val="0"/>
                        </a:spcBef>
                        <a:spcAft>
                          <a:spcPts val="0"/>
                        </a:spcAft>
                      </a:pPr>
                      <a:r>
                        <a:rPr lang="en-ZA" sz="1000" b="1" dirty="0">
                          <a:solidFill>
                            <a:schemeClr val="tx1">
                              <a:lumMod val="75000"/>
                              <a:lumOff val="25000"/>
                            </a:schemeClr>
                          </a:solidFill>
                          <a:effectLst/>
                        </a:rPr>
                        <a:t>Azerbaijan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3301771567"/>
                  </a:ext>
                </a:extLst>
              </a:tr>
              <a:tr h="158281">
                <a:tc>
                  <a:txBody>
                    <a:bodyPr/>
                    <a:lstStyle/>
                    <a:p>
                      <a:pPr marL="0" marR="0">
                        <a:spcBef>
                          <a:spcPts val="0"/>
                        </a:spcBef>
                        <a:spcAft>
                          <a:spcPts val="0"/>
                        </a:spcAft>
                      </a:pPr>
                      <a:r>
                        <a:rPr lang="en-ZA" sz="1000" b="1">
                          <a:solidFill>
                            <a:schemeClr val="tx1">
                              <a:lumMod val="75000"/>
                              <a:lumOff val="25000"/>
                            </a:schemeClr>
                          </a:solidFill>
                          <a:effectLst/>
                        </a:rPr>
                        <a:t>Belarus</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2298924052"/>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Georgia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114792292"/>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Kazakhstan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2673725318"/>
                  </a:ext>
                </a:extLst>
              </a:tr>
              <a:tr h="158281">
                <a:tc>
                  <a:txBody>
                    <a:bodyPr/>
                    <a:lstStyle/>
                    <a:p>
                      <a:pPr marL="0" marR="0">
                        <a:spcBef>
                          <a:spcPts val="0"/>
                        </a:spcBef>
                        <a:spcAft>
                          <a:spcPts val="0"/>
                        </a:spcAft>
                      </a:pPr>
                      <a:r>
                        <a:rPr lang="en-US" sz="1000" b="1" dirty="0">
                          <a:solidFill>
                            <a:schemeClr val="tx1">
                              <a:lumMod val="75000"/>
                              <a:lumOff val="25000"/>
                            </a:schemeClr>
                          </a:solidFill>
                          <a:effectLst/>
                        </a:rPr>
                        <a:t>Kyrgyz Republic</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922962190"/>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Russian Federation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4267704569"/>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Tajikistan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480655598"/>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Ukraine</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87466031"/>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Uzbekistan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2615679484"/>
                  </a:ext>
                </a:extLst>
              </a:tr>
            </a:tbl>
          </a:graphicData>
        </a:graphic>
      </p:graphicFrame>
      <p:sp>
        <p:nvSpPr>
          <p:cNvPr id="4" name="TextBox 3">
            <a:extLst>
              <a:ext uri="{FF2B5EF4-FFF2-40B4-BE49-F238E27FC236}">
                <a16:creationId xmlns:a16="http://schemas.microsoft.com/office/drawing/2014/main" id="{096F1760-6496-6875-C1A9-0B474B3315D3}"/>
              </a:ext>
            </a:extLst>
          </p:cNvPr>
          <p:cNvSpPr txBox="1"/>
          <p:nvPr/>
        </p:nvSpPr>
        <p:spPr>
          <a:xfrm>
            <a:off x="866273" y="4614909"/>
            <a:ext cx="687299" cy="246221"/>
          </a:xfrm>
          <a:prstGeom prst="rect">
            <a:avLst/>
          </a:prstGeom>
          <a:noFill/>
        </p:spPr>
        <p:txBody>
          <a:bodyPr wrap="square" rtlCol="0">
            <a:spAutoFit/>
          </a:bodyPr>
          <a:lstStyle/>
          <a:p>
            <a:r>
              <a:rPr lang="en-US" sz="1000" dirty="0">
                <a:latin typeface="+mj-lt"/>
              </a:rPr>
              <a:t>X : Yes</a:t>
            </a:r>
          </a:p>
        </p:txBody>
      </p:sp>
      <p:sp>
        <p:nvSpPr>
          <p:cNvPr id="5" name="Rectangle 4">
            <a:extLst>
              <a:ext uri="{FF2B5EF4-FFF2-40B4-BE49-F238E27FC236}">
                <a16:creationId xmlns:a16="http://schemas.microsoft.com/office/drawing/2014/main" id="{FD1A8992-57AD-4293-9C3E-C1D3E72AC4A3}"/>
              </a:ext>
            </a:extLst>
          </p:cNvPr>
          <p:cNvSpPr/>
          <p:nvPr/>
        </p:nvSpPr>
        <p:spPr>
          <a:xfrm>
            <a:off x="866273" y="4799485"/>
            <a:ext cx="6851072" cy="2541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dirty="0">
                <a:solidFill>
                  <a:prstClr val="black"/>
                </a:solidFill>
                <a:latin typeface="+mj-lt"/>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10" name="Title 9">
            <a:extLst>
              <a:ext uri="{FF2B5EF4-FFF2-40B4-BE49-F238E27FC236}">
                <a16:creationId xmlns:a16="http://schemas.microsoft.com/office/drawing/2014/main" id="{DBFF5F19-0981-E4BC-AB18-A93E52D5F939}"/>
              </a:ext>
            </a:extLst>
          </p:cNvPr>
          <p:cNvSpPr>
            <a:spLocks noGrp="1"/>
          </p:cNvSpPr>
          <p:nvPr>
            <p:ph type="title"/>
          </p:nvPr>
        </p:nvSpPr>
        <p:spPr/>
        <p:txBody>
          <a:bodyPr>
            <a:normAutofit fontScale="90000"/>
          </a:bodyPr>
          <a:lstStyle/>
          <a:p>
            <a:r>
              <a:rPr lang="en-US" dirty="0"/>
              <a:t>Funding for kidney replacement therapy (KRT)</a:t>
            </a:r>
          </a:p>
        </p:txBody>
      </p:sp>
      <p:sp>
        <p:nvSpPr>
          <p:cNvPr id="6" name="Date Placeholder 3">
            <a:extLst>
              <a:ext uri="{FF2B5EF4-FFF2-40B4-BE49-F238E27FC236}">
                <a16:creationId xmlns:a16="http://schemas.microsoft.com/office/drawing/2014/main" id="{519A9132-9015-6A7E-08F4-6570A727B47D}"/>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2B1A0DA8-1417-F29B-1127-2106656C6381}"/>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45CB4837-909D-6CAE-C699-83483AD7E017}"/>
              </a:ext>
            </a:extLst>
          </p:cNvPr>
          <p:cNvSpPr>
            <a:spLocks noGrp="1"/>
          </p:cNvSpPr>
          <p:nvPr>
            <p:ph type="sldNum" sz="quarter" idx="4"/>
          </p:nvPr>
        </p:nvSpPr>
        <p:spPr/>
        <p:txBody>
          <a:bodyPr/>
          <a:lstStyle/>
          <a:p>
            <a:fld id="{4A9CEFBC-9863-BD47-BA2B-008170C231CB}" type="slidenum">
              <a:rPr lang="en-US" smtClean="0"/>
              <a:pPr/>
              <a:t>19</a:t>
            </a:fld>
            <a:endParaRPr lang="en-US" dirty="0"/>
          </a:p>
        </p:txBody>
      </p:sp>
    </p:spTree>
    <p:extLst>
      <p:ext uri="{BB962C8B-B14F-4D97-AF65-F5344CB8AC3E}">
        <p14:creationId xmlns:p14="http://schemas.microsoft.com/office/powerpoint/2010/main" val="304726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fontScale="90000"/>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NIS (NEWLY INDEPENDENT STATES)</a:t>
            </a:r>
            <a:br>
              <a:rPr lang="en-US" sz="3200" dirty="0">
                <a:latin typeface="Arial"/>
                <a:cs typeface="Arial"/>
              </a:rPr>
            </a:br>
            <a:r>
              <a:rPr lang="en-US" sz="3200" dirty="0">
                <a:latin typeface="Arial"/>
                <a:cs typeface="Arial"/>
              </a:rPr>
              <a:t>AND RUSSIA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dirty="0">
                <a:solidFill>
                  <a:srgbClr val="FE7055"/>
                </a:solidFill>
                <a:latin typeface="+mj-lt"/>
                <a:ea typeface="+mj-ea"/>
                <a:cs typeface="+mj-cs"/>
              </a:rPr>
              <a:t>www.theisn.org/global-atlas</a:t>
            </a:r>
            <a:endParaRPr lang="en-GB" sz="2400" u="sng" dirty="0">
              <a:solidFill>
                <a:srgbClr val="FE7055"/>
              </a:solidFill>
            </a:endParaRPr>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
        <p:nvSpPr>
          <p:cNvPr id="6" name="Date Placeholder 3">
            <a:extLst>
              <a:ext uri="{FF2B5EF4-FFF2-40B4-BE49-F238E27FC236}">
                <a16:creationId xmlns:a16="http://schemas.microsoft.com/office/drawing/2014/main" id="{7A9F8BBB-9987-0F61-38ED-216501BAAF5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1BB5C548-A02C-E83C-A706-65A25C31493E}"/>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090048E1-257B-8355-A004-F1F9FDB14E1D}"/>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dirty="0"/>
          </a:p>
        </p:txBody>
      </p:sp>
    </p:spTree>
    <p:extLst>
      <p:ext uri="{BB962C8B-B14F-4D97-AF65-F5344CB8AC3E}">
        <p14:creationId xmlns:p14="http://schemas.microsoft.com/office/powerpoint/2010/main" val="71300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4CC57-8AF8-88A1-4F91-9E5C89711117}"/>
              </a:ext>
            </a:extLst>
          </p:cNvPr>
          <p:cNvPicPr>
            <a:picLocks noChangeAspect="1"/>
          </p:cNvPicPr>
          <p:nvPr/>
        </p:nvPicPr>
        <p:blipFill>
          <a:blip r:embed="rId2"/>
          <a:stretch>
            <a:fillRect/>
          </a:stretch>
        </p:blipFill>
        <p:spPr>
          <a:xfrm>
            <a:off x="229465" y="1750594"/>
            <a:ext cx="5611562" cy="375986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10544397"/>
              </p:ext>
            </p:extLst>
          </p:nvPr>
        </p:nvGraphicFramePr>
        <p:xfrm>
          <a:off x="6063920" y="2442964"/>
          <a:ext cx="5944578" cy="2493136"/>
        </p:xfrm>
        <a:graphic>
          <a:graphicData uri="http://schemas.openxmlformats.org/drawingml/2006/table">
            <a:tbl>
              <a:tblPr firstRow="1" firstCol="1" bandRow="1">
                <a:tableStyleId>{F5AB1C69-6EDB-4FF4-983F-18BD219EF322}</a:tableStyleId>
              </a:tblPr>
              <a:tblGrid>
                <a:gridCol w="1102944">
                  <a:extLst>
                    <a:ext uri="{9D8B030D-6E8A-4147-A177-3AD203B41FA5}">
                      <a16:colId xmlns:a16="http://schemas.microsoft.com/office/drawing/2014/main" val="3914558365"/>
                    </a:ext>
                  </a:extLst>
                </a:gridCol>
                <a:gridCol w="806939">
                  <a:extLst>
                    <a:ext uri="{9D8B030D-6E8A-4147-A177-3AD203B41FA5}">
                      <a16:colId xmlns:a16="http://schemas.microsoft.com/office/drawing/2014/main" val="3533902617"/>
                    </a:ext>
                  </a:extLst>
                </a:gridCol>
                <a:gridCol w="806939">
                  <a:extLst>
                    <a:ext uri="{9D8B030D-6E8A-4147-A177-3AD203B41FA5}">
                      <a16:colId xmlns:a16="http://schemas.microsoft.com/office/drawing/2014/main" val="4047493260"/>
                    </a:ext>
                  </a:extLst>
                </a:gridCol>
                <a:gridCol w="836500">
                  <a:extLst>
                    <a:ext uri="{9D8B030D-6E8A-4147-A177-3AD203B41FA5}">
                      <a16:colId xmlns:a16="http://schemas.microsoft.com/office/drawing/2014/main" val="73913279"/>
                    </a:ext>
                  </a:extLst>
                </a:gridCol>
                <a:gridCol w="881103">
                  <a:extLst>
                    <a:ext uri="{9D8B030D-6E8A-4147-A177-3AD203B41FA5}">
                      <a16:colId xmlns:a16="http://schemas.microsoft.com/office/drawing/2014/main" val="1631785233"/>
                    </a:ext>
                  </a:extLst>
                </a:gridCol>
                <a:gridCol w="786063">
                  <a:extLst>
                    <a:ext uri="{9D8B030D-6E8A-4147-A177-3AD203B41FA5}">
                      <a16:colId xmlns:a16="http://schemas.microsoft.com/office/drawing/2014/main" val="2036819967"/>
                    </a:ext>
                  </a:extLst>
                </a:gridCol>
                <a:gridCol w="724090">
                  <a:extLst>
                    <a:ext uri="{9D8B030D-6E8A-4147-A177-3AD203B41FA5}">
                      <a16:colId xmlns:a16="http://schemas.microsoft.com/office/drawing/2014/main" val="3591561528"/>
                    </a:ext>
                  </a:extLst>
                </a:gridCol>
              </a:tblGrid>
              <a:tr h="368393">
                <a:tc>
                  <a:txBody>
                    <a:bodyPr/>
                    <a:lstStyle/>
                    <a:p>
                      <a:pPr algn="ctr">
                        <a:lnSpc>
                          <a:spcPct val="107000"/>
                        </a:lnSpc>
                      </a:pPr>
                      <a:r>
                        <a:rPr lang="en-US" sz="900" dirty="0">
                          <a:solidFill>
                            <a:schemeClr val="bg1"/>
                          </a:solidFill>
                          <a:effectLst/>
                        </a:rPr>
                        <a:t>Country</a:t>
                      </a:r>
                      <a:endParaRPr lang="en-US" sz="900" dirty="0">
                        <a:solidFill>
                          <a:schemeClr val="bg1"/>
                        </a:solidFill>
                        <a:effectLst/>
                        <a:latin typeface="+mj-lt"/>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Nephrologists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Primary care physicians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Nurse practitioners or specialized nurses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Multidisciplinary teams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Health officers/ extension workers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851884624"/>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704855339"/>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903229276"/>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39628927"/>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39963200"/>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1230188817"/>
                  </a:ext>
                </a:extLst>
              </a:tr>
              <a:tr h="194989">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935020152"/>
                  </a:ext>
                </a:extLst>
              </a:tr>
              <a:tr h="222234">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325401174"/>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1805107897"/>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576796820"/>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6185210"/>
                  </a:ext>
                </a:extLst>
              </a:tr>
            </a:tbl>
          </a:graphicData>
        </a:graphic>
      </p:graphicFrame>
      <p:sp>
        <p:nvSpPr>
          <p:cNvPr id="8" name="Rectangle 7"/>
          <p:cNvSpPr/>
          <p:nvPr/>
        </p:nvSpPr>
        <p:spPr>
          <a:xfrm>
            <a:off x="229465" y="1750594"/>
            <a:ext cx="5627362" cy="375986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968648" y="1387736"/>
            <a:ext cx="4079471" cy="20641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013362" y="4995362"/>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90331FF0-395C-5A64-1FE0-76E86A2E7BDC}"/>
              </a:ext>
            </a:extLst>
          </p:cNvPr>
          <p:cNvSpPr>
            <a:spLocks noGrp="1"/>
          </p:cNvSpPr>
          <p:nvPr>
            <p:ph type="title"/>
          </p:nvPr>
        </p:nvSpPr>
        <p:spPr>
          <a:xfrm>
            <a:off x="771524" y="357725"/>
            <a:ext cx="9281960" cy="650875"/>
          </a:xfrm>
        </p:spPr>
        <p:txBody>
          <a:bodyPr>
            <a:normAutofit fontScale="90000"/>
          </a:bodyPr>
          <a:lstStyle/>
          <a:p>
            <a:r>
              <a:rPr lang="en-US" dirty="0"/>
              <a:t>Providers primarily responsible for kidney failure care</a:t>
            </a:r>
          </a:p>
        </p:txBody>
      </p:sp>
      <p:sp>
        <p:nvSpPr>
          <p:cNvPr id="2" name="Date Placeholder 3">
            <a:extLst>
              <a:ext uri="{FF2B5EF4-FFF2-40B4-BE49-F238E27FC236}">
                <a16:creationId xmlns:a16="http://schemas.microsoft.com/office/drawing/2014/main" id="{04F0299F-973D-2842-ED2B-8ACA96136965}"/>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14EDAFC6-86A8-B1A5-5B6D-76D8B02D6B4E}"/>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111CD7FA-6BD7-FE84-E88A-D74E8C0D5FBD}"/>
              </a:ext>
            </a:extLst>
          </p:cNvPr>
          <p:cNvSpPr>
            <a:spLocks noGrp="1"/>
          </p:cNvSpPr>
          <p:nvPr>
            <p:ph type="sldNum" sz="quarter" idx="4"/>
          </p:nvPr>
        </p:nvSpPr>
        <p:spPr/>
        <p:txBody>
          <a:bodyPr/>
          <a:lstStyle/>
          <a:p>
            <a:fld id="{4A9CEFBC-9863-BD47-BA2B-008170C231CB}" type="slidenum">
              <a:rPr lang="en-US" smtClean="0"/>
              <a:pPr/>
              <a:t>20</a:t>
            </a:fld>
            <a:endParaRPr lang="en-US" dirty="0"/>
          </a:p>
        </p:txBody>
      </p:sp>
    </p:spTree>
    <p:extLst>
      <p:ext uri="{BB962C8B-B14F-4D97-AF65-F5344CB8AC3E}">
        <p14:creationId xmlns:p14="http://schemas.microsoft.com/office/powerpoint/2010/main" val="191731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02772607"/>
              </p:ext>
            </p:extLst>
          </p:nvPr>
        </p:nvGraphicFramePr>
        <p:xfrm>
          <a:off x="1446943" y="1456586"/>
          <a:ext cx="9298113" cy="2943166"/>
        </p:xfrm>
        <a:graphic>
          <a:graphicData uri="http://schemas.openxmlformats.org/drawingml/2006/table">
            <a:tbl>
              <a:tblPr firstRow="1" firstCol="1" bandRow="1">
                <a:tableStyleId>{5C22544A-7EE6-4342-B048-85BDC9FD1C3A}</a:tableStyleId>
              </a:tblPr>
              <a:tblGrid>
                <a:gridCol w="1233528">
                  <a:extLst>
                    <a:ext uri="{9D8B030D-6E8A-4147-A177-3AD203B41FA5}">
                      <a16:colId xmlns:a16="http://schemas.microsoft.com/office/drawing/2014/main" val="2620700252"/>
                    </a:ext>
                  </a:extLst>
                </a:gridCol>
                <a:gridCol w="896065">
                  <a:extLst>
                    <a:ext uri="{9D8B030D-6E8A-4147-A177-3AD203B41FA5}">
                      <a16:colId xmlns:a16="http://schemas.microsoft.com/office/drawing/2014/main" val="3019386783"/>
                    </a:ext>
                  </a:extLst>
                </a:gridCol>
                <a:gridCol w="896065">
                  <a:extLst>
                    <a:ext uri="{9D8B030D-6E8A-4147-A177-3AD203B41FA5}">
                      <a16:colId xmlns:a16="http://schemas.microsoft.com/office/drawing/2014/main" val="362417040"/>
                    </a:ext>
                  </a:extLst>
                </a:gridCol>
                <a:gridCol w="896065">
                  <a:extLst>
                    <a:ext uri="{9D8B030D-6E8A-4147-A177-3AD203B41FA5}">
                      <a16:colId xmlns:a16="http://schemas.microsoft.com/office/drawing/2014/main" val="1602611930"/>
                    </a:ext>
                  </a:extLst>
                </a:gridCol>
                <a:gridCol w="896065">
                  <a:extLst>
                    <a:ext uri="{9D8B030D-6E8A-4147-A177-3AD203B41FA5}">
                      <a16:colId xmlns:a16="http://schemas.microsoft.com/office/drawing/2014/main" val="1058113709"/>
                    </a:ext>
                  </a:extLst>
                </a:gridCol>
                <a:gridCol w="896065">
                  <a:extLst>
                    <a:ext uri="{9D8B030D-6E8A-4147-A177-3AD203B41FA5}">
                      <a16:colId xmlns:a16="http://schemas.microsoft.com/office/drawing/2014/main" val="4280814454"/>
                    </a:ext>
                  </a:extLst>
                </a:gridCol>
                <a:gridCol w="896065">
                  <a:extLst>
                    <a:ext uri="{9D8B030D-6E8A-4147-A177-3AD203B41FA5}">
                      <a16:colId xmlns:a16="http://schemas.microsoft.com/office/drawing/2014/main" val="2009352762"/>
                    </a:ext>
                  </a:extLst>
                </a:gridCol>
                <a:gridCol w="896065">
                  <a:extLst>
                    <a:ext uri="{9D8B030D-6E8A-4147-A177-3AD203B41FA5}">
                      <a16:colId xmlns:a16="http://schemas.microsoft.com/office/drawing/2014/main" val="2707556983"/>
                    </a:ext>
                  </a:extLst>
                </a:gridCol>
                <a:gridCol w="896065">
                  <a:extLst>
                    <a:ext uri="{9D8B030D-6E8A-4147-A177-3AD203B41FA5}">
                      <a16:colId xmlns:a16="http://schemas.microsoft.com/office/drawing/2014/main" val="1504043621"/>
                    </a:ext>
                  </a:extLst>
                </a:gridCol>
                <a:gridCol w="896065">
                  <a:extLst>
                    <a:ext uri="{9D8B030D-6E8A-4147-A177-3AD203B41FA5}">
                      <a16:colId xmlns:a16="http://schemas.microsoft.com/office/drawing/2014/main" val="25600395"/>
                    </a:ext>
                  </a:extLst>
                </a:gridCol>
              </a:tblGrid>
              <a:tr h="53121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dirty="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latin typeface="+mj-lt"/>
                        </a:rPr>
                        <a:t>Country</a:t>
                      </a:r>
                      <a:r>
                        <a:rPr lang="en-US" sz="1000" baseline="0" dirty="0">
                          <a:solidFill>
                            <a:schemeClr val="tx1">
                              <a:lumMod val="75000"/>
                              <a:lumOff val="25000"/>
                            </a:schemeClr>
                          </a:solidFill>
                          <a:effectLst/>
                          <a:latin typeface="+mj-lt"/>
                        </a:rPr>
                        <a:t> </a:t>
                      </a:r>
                      <a:endParaRPr lang="en-US" sz="1000" dirty="0">
                        <a:solidFill>
                          <a:schemeClr val="tx1">
                            <a:lumMod val="75000"/>
                            <a:lumOff val="25000"/>
                          </a:schemeClr>
                        </a:solidFill>
                        <a:effectLst/>
                        <a:latin typeface="+mj-lt"/>
                      </a:endParaRPr>
                    </a:p>
                    <a:p>
                      <a:pPr marL="0" marR="0" algn="ctr">
                        <a:lnSpc>
                          <a:spcPct val="107000"/>
                        </a:lnSpc>
                        <a:spcBef>
                          <a:spcPts val="0"/>
                        </a:spcBef>
                        <a:spcAft>
                          <a:spcPts val="0"/>
                        </a:spcAft>
                      </a:pPr>
                      <a:endParaRPr lang="en-US" sz="1000" dirty="0">
                        <a:solidFill>
                          <a:schemeClr val="tx1">
                            <a:lumMod val="75000"/>
                            <a:lumOff val="25000"/>
                          </a:schemeClr>
                        </a:solidFill>
                        <a:effectLst/>
                        <a:latin typeface="+mj-lt"/>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000" b="1" i="0" u="none" strike="noStrike" dirty="0">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Armenia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894446492"/>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Azerbaijan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20958394"/>
                  </a:ext>
                </a:extLst>
              </a:tr>
              <a:tr h="241195">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Belarus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262150921"/>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Georgia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162003459"/>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Kazakhstan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00342964"/>
                  </a:ext>
                </a:extLst>
              </a:tr>
              <a:tr h="241195">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rPr>
                        <a:t>Kyrgyz Republic</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496696997"/>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Russian Federation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444576394"/>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Tajikistan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14753257"/>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Ukraine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799845583"/>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Uzbekistan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922488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6007243"/>
              </p:ext>
            </p:extLst>
          </p:nvPr>
        </p:nvGraphicFramePr>
        <p:xfrm>
          <a:off x="5653437" y="4743678"/>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8" y="4743678"/>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694713FE-A817-D9BC-9CF4-91138A9C189C}"/>
              </a:ext>
            </a:extLst>
          </p:cNvPr>
          <p:cNvSpPr>
            <a:spLocks noGrp="1"/>
          </p:cNvSpPr>
          <p:nvPr>
            <p:ph type="title"/>
          </p:nvPr>
        </p:nvSpPr>
        <p:spPr/>
        <p:txBody>
          <a:bodyPr>
            <a:normAutofit/>
          </a:bodyPr>
          <a:lstStyle/>
          <a:p>
            <a:r>
              <a:rPr lang="en-US" dirty="0"/>
              <a:t>Shortage of kidney failure care providers</a:t>
            </a:r>
          </a:p>
        </p:txBody>
      </p:sp>
      <p:sp>
        <p:nvSpPr>
          <p:cNvPr id="2" name="Date Placeholder 3">
            <a:extLst>
              <a:ext uri="{FF2B5EF4-FFF2-40B4-BE49-F238E27FC236}">
                <a16:creationId xmlns:a16="http://schemas.microsoft.com/office/drawing/2014/main" id="{B1F488EF-F722-39E0-693C-E50103C49F00}"/>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D107A7A0-DE35-A307-BF2D-679B5E42F920}"/>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AEDFE777-00B6-E0D5-E61C-5816C6AC2C4E}"/>
              </a:ext>
            </a:extLst>
          </p:cNvPr>
          <p:cNvSpPr>
            <a:spLocks noGrp="1"/>
          </p:cNvSpPr>
          <p:nvPr>
            <p:ph type="sldNum" sz="quarter" idx="4"/>
          </p:nvPr>
        </p:nvSpPr>
        <p:spPr/>
        <p:txBody>
          <a:bodyPr/>
          <a:lstStyle/>
          <a:p>
            <a:fld id="{4A9CEFBC-9863-BD47-BA2B-008170C231CB}" type="slidenum">
              <a:rPr lang="en-US" smtClean="0"/>
              <a:pPr/>
              <a:t>21</a:t>
            </a:fld>
            <a:endParaRPr lang="en-US" dirty="0"/>
          </a:p>
        </p:txBody>
      </p:sp>
    </p:spTree>
    <p:extLst>
      <p:ext uri="{BB962C8B-B14F-4D97-AF65-F5344CB8AC3E}">
        <p14:creationId xmlns:p14="http://schemas.microsoft.com/office/powerpoint/2010/main" val="166236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53450509"/>
              </p:ext>
            </p:extLst>
          </p:nvPr>
        </p:nvGraphicFramePr>
        <p:xfrm>
          <a:off x="1446943" y="1456586"/>
          <a:ext cx="9298113" cy="2943166"/>
        </p:xfrm>
        <a:graphic>
          <a:graphicData uri="http://schemas.openxmlformats.org/drawingml/2006/table">
            <a:tbl>
              <a:tblPr firstRow="1" firstCol="1" bandRow="1">
                <a:tableStyleId>{5C22544A-7EE6-4342-B048-85BDC9FD1C3A}</a:tableStyleId>
              </a:tblPr>
              <a:tblGrid>
                <a:gridCol w="1233528">
                  <a:extLst>
                    <a:ext uri="{9D8B030D-6E8A-4147-A177-3AD203B41FA5}">
                      <a16:colId xmlns:a16="http://schemas.microsoft.com/office/drawing/2014/main" val="2620700252"/>
                    </a:ext>
                  </a:extLst>
                </a:gridCol>
                <a:gridCol w="896065">
                  <a:extLst>
                    <a:ext uri="{9D8B030D-6E8A-4147-A177-3AD203B41FA5}">
                      <a16:colId xmlns:a16="http://schemas.microsoft.com/office/drawing/2014/main" val="3019386783"/>
                    </a:ext>
                  </a:extLst>
                </a:gridCol>
                <a:gridCol w="896065">
                  <a:extLst>
                    <a:ext uri="{9D8B030D-6E8A-4147-A177-3AD203B41FA5}">
                      <a16:colId xmlns:a16="http://schemas.microsoft.com/office/drawing/2014/main" val="362417040"/>
                    </a:ext>
                  </a:extLst>
                </a:gridCol>
                <a:gridCol w="896065">
                  <a:extLst>
                    <a:ext uri="{9D8B030D-6E8A-4147-A177-3AD203B41FA5}">
                      <a16:colId xmlns:a16="http://schemas.microsoft.com/office/drawing/2014/main" val="1602611930"/>
                    </a:ext>
                  </a:extLst>
                </a:gridCol>
                <a:gridCol w="896065">
                  <a:extLst>
                    <a:ext uri="{9D8B030D-6E8A-4147-A177-3AD203B41FA5}">
                      <a16:colId xmlns:a16="http://schemas.microsoft.com/office/drawing/2014/main" val="1058113709"/>
                    </a:ext>
                  </a:extLst>
                </a:gridCol>
                <a:gridCol w="896065">
                  <a:extLst>
                    <a:ext uri="{9D8B030D-6E8A-4147-A177-3AD203B41FA5}">
                      <a16:colId xmlns:a16="http://schemas.microsoft.com/office/drawing/2014/main" val="4280814454"/>
                    </a:ext>
                  </a:extLst>
                </a:gridCol>
                <a:gridCol w="896065">
                  <a:extLst>
                    <a:ext uri="{9D8B030D-6E8A-4147-A177-3AD203B41FA5}">
                      <a16:colId xmlns:a16="http://schemas.microsoft.com/office/drawing/2014/main" val="2009352762"/>
                    </a:ext>
                  </a:extLst>
                </a:gridCol>
                <a:gridCol w="896065">
                  <a:extLst>
                    <a:ext uri="{9D8B030D-6E8A-4147-A177-3AD203B41FA5}">
                      <a16:colId xmlns:a16="http://schemas.microsoft.com/office/drawing/2014/main" val="2707556983"/>
                    </a:ext>
                  </a:extLst>
                </a:gridCol>
                <a:gridCol w="896065">
                  <a:extLst>
                    <a:ext uri="{9D8B030D-6E8A-4147-A177-3AD203B41FA5}">
                      <a16:colId xmlns:a16="http://schemas.microsoft.com/office/drawing/2014/main" val="1504043621"/>
                    </a:ext>
                  </a:extLst>
                </a:gridCol>
                <a:gridCol w="896065">
                  <a:extLst>
                    <a:ext uri="{9D8B030D-6E8A-4147-A177-3AD203B41FA5}">
                      <a16:colId xmlns:a16="http://schemas.microsoft.com/office/drawing/2014/main" val="25600395"/>
                    </a:ext>
                  </a:extLst>
                </a:gridCol>
              </a:tblGrid>
              <a:tr h="53121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dirty="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latin typeface="+mj-lt"/>
                        </a:rPr>
                        <a:t>Country</a:t>
                      </a:r>
                      <a:r>
                        <a:rPr lang="en-US" sz="1000" baseline="0" dirty="0">
                          <a:solidFill>
                            <a:schemeClr val="tx1">
                              <a:lumMod val="75000"/>
                              <a:lumOff val="25000"/>
                            </a:schemeClr>
                          </a:solidFill>
                          <a:effectLst/>
                          <a:latin typeface="+mj-lt"/>
                        </a:rPr>
                        <a:t> </a:t>
                      </a:r>
                      <a:endParaRPr lang="en-US" sz="1000" dirty="0">
                        <a:solidFill>
                          <a:schemeClr val="tx1">
                            <a:lumMod val="75000"/>
                            <a:lumOff val="25000"/>
                          </a:schemeClr>
                        </a:solidFill>
                        <a:effectLst/>
                        <a:latin typeface="+mj-lt"/>
                      </a:endParaRPr>
                    </a:p>
                    <a:p>
                      <a:pPr marL="0" marR="0" algn="ctr">
                        <a:lnSpc>
                          <a:spcPct val="107000"/>
                        </a:lnSpc>
                        <a:spcBef>
                          <a:spcPts val="0"/>
                        </a:spcBef>
                        <a:spcAft>
                          <a:spcPts val="0"/>
                        </a:spcAft>
                      </a:pPr>
                      <a:endParaRPr lang="en-US" sz="1000" dirty="0">
                        <a:solidFill>
                          <a:schemeClr val="tx1">
                            <a:lumMod val="75000"/>
                            <a:lumOff val="25000"/>
                          </a:schemeClr>
                        </a:solidFill>
                        <a:effectLst/>
                        <a:latin typeface="+mj-lt"/>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000" b="1" i="0" u="none" strike="noStrike" dirty="0">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Armenia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894446492"/>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Azerbaijan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20958394"/>
                  </a:ext>
                </a:extLst>
              </a:tr>
              <a:tr h="241195">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Belarus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62150921"/>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Georgia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62003459"/>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Kazakhstan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00342964"/>
                  </a:ext>
                </a:extLst>
              </a:tr>
              <a:tr h="241195">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rPr>
                        <a:t>Kyrgyz Republic</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496696997"/>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Russian Federation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444576394"/>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Tajikistan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14753257"/>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Ukraine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799845583"/>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Uzbekistan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922488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98138972"/>
              </p:ext>
            </p:extLst>
          </p:nvPr>
        </p:nvGraphicFramePr>
        <p:xfrm>
          <a:off x="5653437" y="4743678"/>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8" y="4743678"/>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2D7761C8-7B67-34A0-A750-40A9B50C7AF3}"/>
              </a:ext>
            </a:extLst>
          </p:cNvPr>
          <p:cNvSpPr>
            <a:spLocks noGrp="1"/>
          </p:cNvSpPr>
          <p:nvPr>
            <p:ph type="title"/>
          </p:nvPr>
        </p:nvSpPr>
        <p:spPr/>
        <p:txBody>
          <a:bodyPr>
            <a:normAutofit/>
          </a:bodyPr>
          <a:lstStyle/>
          <a:p>
            <a:r>
              <a:rPr lang="en-US" dirty="0"/>
              <a:t>Shortage of kidney failure care providers</a:t>
            </a:r>
          </a:p>
        </p:txBody>
      </p:sp>
      <p:sp>
        <p:nvSpPr>
          <p:cNvPr id="2" name="Date Placeholder 3">
            <a:extLst>
              <a:ext uri="{FF2B5EF4-FFF2-40B4-BE49-F238E27FC236}">
                <a16:creationId xmlns:a16="http://schemas.microsoft.com/office/drawing/2014/main" id="{69A6478C-2847-1D48-9853-6156375F6928}"/>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2407885-A716-239C-73C2-C692D5084D74}"/>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DAD090CA-14EE-624E-62E6-DFEDF1DD1CAE}"/>
              </a:ext>
            </a:extLst>
          </p:cNvPr>
          <p:cNvSpPr>
            <a:spLocks noGrp="1"/>
          </p:cNvSpPr>
          <p:nvPr>
            <p:ph type="sldNum" sz="quarter" idx="4"/>
          </p:nvPr>
        </p:nvSpPr>
        <p:spPr/>
        <p:txBody>
          <a:bodyPr/>
          <a:lstStyle/>
          <a:p>
            <a:fld id="{4A9CEFBC-9863-BD47-BA2B-008170C231CB}" type="slidenum">
              <a:rPr lang="en-US" smtClean="0"/>
              <a:pPr/>
              <a:t>22</a:t>
            </a:fld>
            <a:endParaRPr lang="en-US" dirty="0"/>
          </a:p>
        </p:txBody>
      </p:sp>
    </p:spTree>
    <p:extLst>
      <p:ext uri="{BB962C8B-B14F-4D97-AF65-F5344CB8AC3E}">
        <p14:creationId xmlns:p14="http://schemas.microsoft.com/office/powerpoint/2010/main" val="13628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B5F8CFE-A347-3A8B-53D0-5951B56E2A6C}"/>
              </a:ext>
            </a:extLst>
          </p:cNvPr>
          <p:cNvPicPr>
            <a:picLocks noChangeAspect="1"/>
          </p:cNvPicPr>
          <p:nvPr/>
        </p:nvPicPr>
        <p:blipFill>
          <a:blip r:embed="rId2"/>
          <a:stretch>
            <a:fillRect/>
          </a:stretch>
        </p:blipFill>
        <p:spPr>
          <a:xfrm>
            <a:off x="1219960" y="5569030"/>
            <a:ext cx="5509406" cy="163950"/>
          </a:xfrm>
          <a:prstGeom prst="rect">
            <a:avLst/>
          </a:prstGeom>
        </p:spPr>
      </p:pic>
      <p:pic>
        <p:nvPicPr>
          <p:cNvPr id="3" name="Picture 2">
            <a:extLst>
              <a:ext uri="{FF2B5EF4-FFF2-40B4-BE49-F238E27FC236}">
                <a16:creationId xmlns:a16="http://schemas.microsoft.com/office/drawing/2014/main" id="{ECAF1AC4-1CC6-5DEF-6C30-9931FB81AFC7}"/>
              </a:ext>
            </a:extLst>
          </p:cNvPr>
          <p:cNvPicPr>
            <a:picLocks noChangeAspect="1"/>
          </p:cNvPicPr>
          <p:nvPr/>
        </p:nvPicPr>
        <p:blipFill>
          <a:blip r:embed="rId3"/>
          <a:stretch>
            <a:fillRect/>
          </a:stretch>
        </p:blipFill>
        <p:spPr>
          <a:xfrm>
            <a:off x="1219961" y="1867410"/>
            <a:ext cx="5531500" cy="3322827"/>
          </a:xfrm>
          <a:prstGeom prst="rect">
            <a:avLst/>
          </a:prstGeom>
        </p:spPr>
      </p:pic>
      <p:sp>
        <p:nvSpPr>
          <p:cNvPr id="6" name="Rectangle 5"/>
          <p:cNvSpPr/>
          <p:nvPr/>
        </p:nvSpPr>
        <p:spPr>
          <a:xfrm>
            <a:off x="3288557" y="1449351"/>
            <a:ext cx="1394303" cy="338554"/>
          </a:xfrm>
          <a:prstGeom prst="rect">
            <a:avLst/>
          </a:prstGeom>
        </p:spPr>
        <p:txBody>
          <a:bodyPr wrap="square">
            <a:spAutoFit/>
          </a:bodyPr>
          <a:lstStyle/>
          <a:p>
            <a:pPr lvl="0"/>
            <a:r>
              <a:rPr lang="en-US" sz="1600" dirty="0">
                <a:solidFill>
                  <a:prstClr val="black"/>
                </a:solidFill>
                <a:latin typeface="+mj-lt"/>
              </a:rPr>
              <a:t>Nephrologists</a:t>
            </a:r>
          </a:p>
        </p:txBody>
      </p:sp>
      <p:graphicFrame>
        <p:nvGraphicFramePr>
          <p:cNvPr id="8" name="Table 7"/>
          <p:cNvGraphicFramePr>
            <a:graphicFrameLocks noGrp="1"/>
          </p:cNvGraphicFramePr>
          <p:nvPr>
            <p:extLst>
              <p:ext uri="{D42A27DB-BD31-4B8C-83A1-F6EECF244321}">
                <p14:modId xmlns:p14="http://schemas.microsoft.com/office/powerpoint/2010/main" val="1516366868"/>
              </p:ext>
            </p:extLst>
          </p:nvPr>
        </p:nvGraphicFramePr>
        <p:xfrm>
          <a:off x="7936789" y="1874628"/>
          <a:ext cx="3287191" cy="3280542"/>
        </p:xfrm>
        <a:graphic>
          <a:graphicData uri="http://schemas.openxmlformats.org/drawingml/2006/table">
            <a:tbl>
              <a:tblPr firstRow="1" firstCol="1" bandRow="1">
                <a:tableStyleId>{F5AB1C69-6EDB-4FF4-983F-18BD219EF322}</a:tableStyleId>
              </a:tblPr>
              <a:tblGrid>
                <a:gridCol w="1135371">
                  <a:extLst>
                    <a:ext uri="{9D8B030D-6E8A-4147-A177-3AD203B41FA5}">
                      <a16:colId xmlns:a16="http://schemas.microsoft.com/office/drawing/2014/main" val="2539648539"/>
                    </a:ext>
                  </a:extLst>
                </a:gridCol>
                <a:gridCol w="1075910">
                  <a:extLst>
                    <a:ext uri="{9D8B030D-6E8A-4147-A177-3AD203B41FA5}">
                      <a16:colId xmlns:a16="http://schemas.microsoft.com/office/drawing/2014/main" val="3905544195"/>
                    </a:ext>
                  </a:extLst>
                </a:gridCol>
                <a:gridCol w="1075910">
                  <a:extLst>
                    <a:ext uri="{9D8B030D-6E8A-4147-A177-3AD203B41FA5}">
                      <a16:colId xmlns:a16="http://schemas.microsoft.com/office/drawing/2014/main" val="634432596"/>
                    </a:ext>
                  </a:extLst>
                </a:gridCol>
              </a:tblGrid>
              <a:tr h="513782">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Nephrologists</a:t>
                      </a:r>
                    </a:p>
                    <a:p>
                      <a:pPr marL="0" marR="0" algn="ctr">
                        <a:lnSpc>
                          <a:spcPct val="107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Nephrology trainees</a:t>
                      </a:r>
                    </a:p>
                    <a:p>
                      <a:pPr marL="0" marR="0" algn="ctr">
                        <a:lnSpc>
                          <a:spcPct val="107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extLst>
                  <a:ext uri="{0D108BD9-81ED-4DB2-BD59-A6C34878D82A}">
                    <a16:rowId xmlns:a16="http://schemas.microsoft.com/office/drawing/2014/main" val="1613374982"/>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6.66</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1.67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5708401"/>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1.93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25778207"/>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21.25</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0.42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35155962"/>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31.20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3.24</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698346989"/>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12.89</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1.55</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744373131"/>
                  </a:ext>
                </a:extLst>
              </a:tr>
              <a:tr h="276676">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4.94</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1.98</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196268568"/>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24.64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0.35</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161794568"/>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3.51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0.77</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650564233"/>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0.34</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01433383"/>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0.00</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0.96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436303010"/>
                  </a:ext>
                </a:extLst>
              </a:tr>
            </a:tbl>
          </a:graphicData>
        </a:graphic>
      </p:graphicFrame>
      <p:sp>
        <p:nvSpPr>
          <p:cNvPr id="11" name="Rectangle 10"/>
          <p:cNvSpPr/>
          <p:nvPr/>
        </p:nvSpPr>
        <p:spPr>
          <a:xfrm>
            <a:off x="1219960" y="1867409"/>
            <a:ext cx="5531499" cy="332282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936789" y="5204598"/>
            <a:ext cx="2045870" cy="230832"/>
          </a:xfrm>
          <a:prstGeom prst="rect">
            <a:avLst/>
          </a:prstGeom>
          <a:noFill/>
        </p:spPr>
        <p:txBody>
          <a:bodyPr wrap="square" rtlCol="0">
            <a:spAutoFit/>
          </a:bodyPr>
          <a:lstStyle/>
          <a:p>
            <a:r>
              <a:rPr lang="en-US" sz="900" dirty="0">
                <a:latin typeface="+mj-lt"/>
              </a:rPr>
              <a:t>‘ – ’ : data not reported/unavailable</a:t>
            </a:r>
          </a:p>
        </p:txBody>
      </p:sp>
      <p:sp>
        <p:nvSpPr>
          <p:cNvPr id="16" name="Rectangle 15">
            <a:extLst>
              <a:ext uri="{FF2B5EF4-FFF2-40B4-BE49-F238E27FC236}">
                <a16:creationId xmlns:a16="http://schemas.microsoft.com/office/drawing/2014/main" id="{28677EDC-D383-7D92-97CF-2C8F38985EDF}"/>
              </a:ext>
            </a:extLst>
          </p:cNvPr>
          <p:cNvSpPr/>
          <p:nvPr/>
        </p:nvSpPr>
        <p:spPr>
          <a:xfrm>
            <a:off x="1219960" y="5569029"/>
            <a:ext cx="5509406" cy="16395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E0D59DC4-5C95-D73B-E67D-F5AC1943DF95}"/>
              </a:ext>
            </a:extLst>
          </p:cNvPr>
          <p:cNvSpPr>
            <a:spLocks noGrp="1"/>
          </p:cNvSpPr>
          <p:nvPr>
            <p:ph type="title"/>
          </p:nvPr>
        </p:nvSpPr>
        <p:spPr/>
        <p:txBody>
          <a:bodyPr>
            <a:normAutofit/>
          </a:bodyPr>
          <a:lstStyle/>
          <a:p>
            <a:r>
              <a:rPr lang="en-US" dirty="0"/>
              <a:t>Prevalence of nephrologists and trainees </a:t>
            </a:r>
          </a:p>
        </p:txBody>
      </p:sp>
      <p:sp>
        <p:nvSpPr>
          <p:cNvPr id="2" name="Date Placeholder 3">
            <a:extLst>
              <a:ext uri="{FF2B5EF4-FFF2-40B4-BE49-F238E27FC236}">
                <a16:creationId xmlns:a16="http://schemas.microsoft.com/office/drawing/2014/main" id="{5B5259EA-F440-1A6C-B3C0-5FA7517E3EC4}"/>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81889576-92DE-0B4E-25B9-1615DCA5F174}"/>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79E8BD14-4CB6-6935-80E8-BCA71DEAB71C}"/>
              </a:ext>
            </a:extLst>
          </p:cNvPr>
          <p:cNvSpPr>
            <a:spLocks noGrp="1"/>
          </p:cNvSpPr>
          <p:nvPr>
            <p:ph type="sldNum" sz="quarter" idx="4"/>
          </p:nvPr>
        </p:nvSpPr>
        <p:spPr/>
        <p:txBody>
          <a:bodyPr/>
          <a:lstStyle/>
          <a:p>
            <a:fld id="{4A9CEFBC-9863-BD47-BA2B-008170C231CB}" type="slidenum">
              <a:rPr lang="en-US" smtClean="0"/>
              <a:pPr/>
              <a:t>23</a:t>
            </a:fld>
            <a:endParaRPr lang="en-US" dirty="0"/>
          </a:p>
        </p:txBody>
      </p:sp>
      <p:sp>
        <p:nvSpPr>
          <p:cNvPr id="4" name="TextBox 3">
            <a:extLst>
              <a:ext uri="{FF2B5EF4-FFF2-40B4-BE49-F238E27FC236}">
                <a16:creationId xmlns:a16="http://schemas.microsoft.com/office/drawing/2014/main" id="{CA9C2F02-D776-34DA-C678-A551F6A03075}"/>
              </a:ext>
            </a:extLst>
          </p:cNvPr>
          <p:cNvSpPr txBox="1"/>
          <p:nvPr/>
        </p:nvSpPr>
        <p:spPr>
          <a:xfrm>
            <a:off x="7620000" y="5569029"/>
            <a:ext cx="4176585" cy="430887"/>
          </a:xfrm>
          <a:prstGeom prst="rect">
            <a:avLst/>
          </a:prstGeom>
          <a:solidFill>
            <a:schemeClr val="accent4">
              <a:lumMod val="60000"/>
              <a:lumOff val="40000"/>
            </a:schemeClr>
          </a:solidFill>
        </p:spPr>
        <p:txBody>
          <a:bodyPr wrap="square" rtlCol="0">
            <a:spAutoFit/>
          </a:bodyPr>
          <a:lstStyle/>
          <a:p>
            <a:r>
              <a:rPr lang="en-US" sz="1100" dirty="0"/>
              <a:t>**After data analysis, we were informed that Uzbekistan has about 70 nephrologists (60 adults and 10 paediatric nephrologists)</a:t>
            </a:r>
            <a:endParaRPr lang="en-CA" sz="1100" dirty="0"/>
          </a:p>
        </p:txBody>
      </p:sp>
    </p:spTree>
    <p:extLst>
      <p:ext uri="{BB962C8B-B14F-4D97-AF65-F5344CB8AC3E}">
        <p14:creationId xmlns:p14="http://schemas.microsoft.com/office/powerpoint/2010/main" val="2368443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C5F813-27D7-7950-97F9-C0E50E4FE8F5}"/>
              </a:ext>
            </a:extLst>
          </p:cNvPr>
          <p:cNvPicPr>
            <a:picLocks noChangeAspect="1"/>
          </p:cNvPicPr>
          <p:nvPr/>
        </p:nvPicPr>
        <p:blipFill>
          <a:blip r:embed="rId2"/>
          <a:stretch>
            <a:fillRect/>
          </a:stretch>
        </p:blipFill>
        <p:spPr>
          <a:xfrm>
            <a:off x="380746" y="1950492"/>
            <a:ext cx="4943257" cy="2957016"/>
          </a:xfrm>
          <a:prstGeom prst="rect">
            <a:avLst/>
          </a:prstGeom>
        </p:spPr>
      </p:pic>
      <p:sp>
        <p:nvSpPr>
          <p:cNvPr id="5" name="Rectangle 4"/>
          <p:cNvSpPr/>
          <p:nvPr/>
        </p:nvSpPr>
        <p:spPr>
          <a:xfrm>
            <a:off x="1837715" y="1451161"/>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Chronic HD centers </a:t>
            </a:r>
          </a:p>
        </p:txBody>
      </p:sp>
      <p:sp>
        <p:nvSpPr>
          <p:cNvPr id="7" name="Rectangle 6"/>
          <p:cNvSpPr/>
          <p:nvPr/>
        </p:nvSpPr>
        <p:spPr>
          <a:xfrm>
            <a:off x="5537986" y="2823227"/>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HD services are available in </a:t>
            </a:r>
            <a:r>
              <a:rPr lang="en-US" dirty="0">
                <a:solidFill>
                  <a:prstClr val="black"/>
                </a:solidFill>
                <a:latin typeface="+mj-lt"/>
              </a:rPr>
              <a:t>all </a:t>
            </a:r>
            <a:r>
              <a:rPr kumimoji="0" lang="en-US" b="0" i="0" u="none" strike="noStrike" kern="1200" cap="none" spc="0" normalizeH="0" baseline="0" noProof="0" dirty="0">
                <a:ln>
                  <a:noFill/>
                </a:ln>
                <a:solidFill>
                  <a:prstClr val="black"/>
                </a:solidFill>
                <a:effectLst/>
                <a:uLnTx/>
                <a:uFillTx/>
                <a:latin typeface="+mj-lt"/>
              </a:rPr>
              <a:t>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NIS and Russia </a:t>
            </a:r>
            <a:r>
              <a:rPr kumimoji="0" lang="en-US" b="0" i="0" u="none" strike="noStrike" kern="1200" cap="none" spc="0" normalizeH="0" baseline="0" noProof="0" dirty="0">
                <a:ln>
                  <a:noFill/>
                </a:ln>
                <a:solidFill>
                  <a:prstClr val="black"/>
                </a:solidFill>
                <a:effectLst/>
                <a:uLnTx/>
                <a:uFillTx/>
                <a:latin typeface="+mj-lt"/>
              </a:rPr>
              <a:t>average of HD treatment centers is </a:t>
            </a:r>
            <a:r>
              <a:rPr lang="en-US" dirty="0">
                <a:solidFill>
                  <a:prstClr val="black"/>
                </a:solidFill>
                <a:latin typeface="+mj-lt"/>
              </a:rPr>
              <a:t>4.09</a:t>
            </a:r>
            <a:r>
              <a:rPr kumimoji="0" lang="en-US" b="0" i="0" u="none" strike="noStrike" kern="1200" cap="none" spc="0" normalizeH="0" baseline="0" noProof="0" dirty="0">
                <a:ln>
                  <a:noFill/>
                </a:ln>
                <a:solidFill>
                  <a:prstClr val="black"/>
                </a:solidFill>
                <a:effectLst/>
                <a:uLnTx/>
                <a:uFillTx/>
                <a:latin typeface="+mj-lt"/>
              </a:rPr>
              <a:t> pmp</a:t>
            </a:r>
          </a:p>
        </p:txBody>
      </p:sp>
      <p:graphicFrame>
        <p:nvGraphicFramePr>
          <p:cNvPr id="11" name="Table 10"/>
          <p:cNvGraphicFramePr>
            <a:graphicFrameLocks noGrp="1"/>
          </p:cNvGraphicFramePr>
          <p:nvPr>
            <p:extLst>
              <p:ext uri="{D42A27DB-BD31-4B8C-83A1-F6EECF244321}">
                <p14:modId xmlns:p14="http://schemas.microsoft.com/office/powerpoint/2010/main" val="2611090741"/>
              </p:ext>
            </p:extLst>
          </p:nvPr>
        </p:nvGraphicFramePr>
        <p:xfrm>
          <a:off x="9788075" y="2449052"/>
          <a:ext cx="1897749" cy="2465010"/>
        </p:xfrm>
        <a:graphic>
          <a:graphicData uri="http://schemas.openxmlformats.org/drawingml/2006/table">
            <a:tbl>
              <a:tblPr firstRow="1" firstCol="1" bandRow="1">
                <a:tableStyleId>{F5AB1C69-6EDB-4FF4-983F-18BD219EF322}</a:tableStyleId>
              </a:tblPr>
              <a:tblGrid>
                <a:gridCol w="1051528">
                  <a:extLst>
                    <a:ext uri="{9D8B030D-6E8A-4147-A177-3AD203B41FA5}">
                      <a16:colId xmlns:a16="http://schemas.microsoft.com/office/drawing/2014/main" val="3717325588"/>
                    </a:ext>
                  </a:extLst>
                </a:gridCol>
                <a:gridCol w="846221">
                  <a:extLst>
                    <a:ext uri="{9D8B030D-6E8A-4147-A177-3AD203B41FA5}">
                      <a16:colId xmlns:a16="http://schemas.microsoft.com/office/drawing/2014/main" val="1319267239"/>
                    </a:ext>
                  </a:extLst>
                </a:gridCol>
              </a:tblGrid>
              <a:tr h="197442">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 </a:t>
                      </a:r>
                      <a:r>
                        <a:rPr lang="en-US" sz="1000" dirty="0">
                          <a:solidFill>
                            <a:schemeClr val="bg1"/>
                          </a:solidFill>
                          <a:effectLst/>
                        </a:rPr>
                        <a:t>Country</a:t>
                      </a:r>
                      <a:endParaRPr lang="en-US" sz="1000" dirty="0">
                        <a:solidFill>
                          <a:schemeClr val="bg1"/>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Chronic HD</a:t>
                      </a:r>
                    </a:p>
                    <a:p>
                      <a:pPr marL="0" marR="0" algn="ctr">
                        <a:lnSpc>
                          <a:spcPct val="107000"/>
                        </a:lnSpc>
                        <a:spcBef>
                          <a:spcPts val="0"/>
                        </a:spcBef>
                        <a:spcAft>
                          <a:spcPts val="0"/>
                        </a:spcAft>
                      </a:pPr>
                      <a:r>
                        <a:rPr lang="en-US" sz="1000" dirty="0">
                          <a:solidFill>
                            <a:schemeClr val="tx1">
                              <a:lumMod val="75000"/>
                              <a:lumOff val="25000"/>
                            </a:schemeClr>
                          </a:solidFill>
                          <a:effectLst/>
                        </a:rPr>
                        <a:t>Centres PMP</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Armenia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dirty="0">
                          <a:solidFill>
                            <a:srgbClr val="000000"/>
                          </a:solidFill>
                          <a:effectLst/>
                        </a:rPr>
                        <a:t>5.00</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498660270"/>
                  </a:ext>
                </a:extLst>
              </a:tr>
              <a:tr h="213932">
                <a:tc>
                  <a:txBody>
                    <a:bodyPr/>
                    <a:lstStyle/>
                    <a:p>
                      <a:pPr marL="0" marR="0" algn="l">
                        <a:lnSpc>
                          <a:spcPct val="107000"/>
                        </a:lnSpc>
                        <a:spcBef>
                          <a:spcPts val="0"/>
                        </a:spcBef>
                        <a:spcAft>
                          <a:spcPts val="0"/>
                        </a:spcAft>
                      </a:pPr>
                      <a:r>
                        <a:rPr lang="en-ZA" sz="1000">
                          <a:solidFill>
                            <a:schemeClr val="tx1">
                              <a:lumMod val="75000"/>
                              <a:lumOff val="25000"/>
                            </a:schemeClr>
                          </a:solidFill>
                          <a:effectLst/>
                        </a:rPr>
                        <a:t>Azerbaijan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3.86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0428684"/>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Belarus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5.42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39959876"/>
                  </a:ext>
                </a:extLst>
              </a:tr>
              <a:tr h="213932">
                <a:tc>
                  <a:txBody>
                    <a:bodyPr/>
                    <a:lstStyle/>
                    <a:p>
                      <a:pPr marL="0" marR="0" algn="l">
                        <a:lnSpc>
                          <a:spcPct val="107000"/>
                        </a:lnSpc>
                        <a:spcBef>
                          <a:spcPts val="0"/>
                        </a:spcBef>
                        <a:spcAft>
                          <a:spcPts val="0"/>
                        </a:spcAft>
                      </a:pPr>
                      <a:r>
                        <a:rPr lang="en-ZA" sz="1000">
                          <a:solidFill>
                            <a:schemeClr val="tx1">
                              <a:lumMod val="75000"/>
                              <a:lumOff val="25000"/>
                            </a:schemeClr>
                          </a:solidFill>
                          <a:effectLst/>
                        </a:rPr>
                        <a:t>Georgia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6.69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33691631"/>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Kazakhstan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6.13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14512073"/>
                  </a:ext>
                </a:extLst>
              </a:tr>
              <a:tr h="213932">
                <a:tc>
                  <a:txBody>
                    <a:bodyPr/>
                    <a:lstStyle/>
                    <a:p>
                      <a:pPr marL="0" marR="0" algn="l">
                        <a:lnSpc>
                          <a:spcPct val="107000"/>
                        </a:lnSpc>
                        <a:spcBef>
                          <a:spcPts val="0"/>
                        </a:spcBef>
                        <a:spcAft>
                          <a:spcPts val="0"/>
                        </a:spcAft>
                      </a:pPr>
                      <a:r>
                        <a:rPr lang="en-US" sz="1000" dirty="0">
                          <a:solidFill>
                            <a:schemeClr val="tx1">
                              <a:lumMod val="75000"/>
                              <a:lumOff val="25000"/>
                            </a:schemeClr>
                          </a:solidFill>
                          <a:effectLst/>
                        </a:rPr>
                        <a:t>Kyrgyz Republic</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5.76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47198328"/>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Russian Federation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4.60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96610752"/>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Tajikistan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0.44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81596987"/>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Ukraine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0.92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00141406"/>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Uzbekistan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dirty="0">
                          <a:solidFill>
                            <a:srgbClr val="000000"/>
                          </a:solidFill>
                          <a:effectLst/>
                        </a:rPr>
                        <a:t>2.09</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053882421"/>
                  </a:ext>
                </a:extLst>
              </a:tr>
            </a:tbl>
          </a:graphicData>
        </a:graphic>
      </p:graphicFrame>
      <p:sp>
        <p:nvSpPr>
          <p:cNvPr id="13" name="Rectangle 12"/>
          <p:cNvSpPr/>
          <p:nvPr/>
        </p:nvSpPr>
        <p:spPr>
          <a:xfrm>
            <a:off x="380746" y="1950507"/>
            <a:ext cx="4943257" cy="295700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9714014" y="4932913"/>
            <a:ext cx="2045870" cy="230832"/>
          </a:xfrm>
          <a:prstGeom prst="rect">
            <a:avLst/>
          </a:prstGeom>
          <a:noFill/>
        </p:spPr>
        <p:txBody>
          <a:bodyPr wrap="square" rtlCol="0">
            <a:spAutoFit/>
          </a:bodyPr>
          <a:lstStyle/>
          <a:p>
            <a:r>
              <a:rPr lang="en-US" sz="900" dirty="0">
                <a:latin typeface="+mj-lt"/>
              </a:rPr>
              <a:t>‘ – ’ : data not reported/unavailable</a:t>
            </a:r>
          </a:p>
        </p:txBody>
      </p:sp>
      <p:pic>
        <p:nvPicPr>
          <p:cNvPr id="6" name="Picture 5">
            <a:extLst>
              <a:ext uri="{FF2B5EF4-FFF2-40B4-BE49-F238E27FC236}">
                <a16:creationId xmlns:a16="http://schemas.microsoft.com/office/drawing/2014/main" id="{C036A31F-91B4-87F2-F9B5-655D79DF0D03}"/>
              </a:ext>
            </a:extLst>
          </p:cNvPr>
          <p:cNvPicPr>
            <a:picLocks noChangeAspect="1"/>
          </p:cNvPicPr>
          <p:nvPr/>
        </p:nvPicPr>
        <p:blipFill>
          <a:blip r:embed="rId3"/>
          <a:stretch>
            <a:fillRect/>
          </a:stretch>
        </p:blipFill>
        <p:spPr>
          <a:xfrm>
            <a:off x="549287" y="5333967"/>
            <a:ext cx="4647728" cy="159351"/>
          </a:xfrm>
          <a:prstGeom prst="rect">
            <a:avLst/>
          </a:prstGeom>
        </p:spPr>
      </p:pic>
      <p:sp>
        <p:nvSpPr>
          <p:cNvPr id="8" name="Rectangle 7">
            <a:extLst>
              <a:ext uri="{FF2B5EF4-FFF2-40B4-BE49-F238E27FC236}">
                <a16:creationId xmlns:a16="http://schemas.microsoft.com/office/drawing/2014/main" id="{BFF433AE-F678-74C4-1D48-FB045D1D270B}"/>
              </a:ext>
            </a:extLst>
          </p:cNvPr>
          <p:cNvSpPr/>
          <p:nvPr/>
        </p:nvSpPr>
        <p:spPr>
          <a:xfrm>
            <a:off x="551906" y="5333968"/>
            <a:ext cx="4650246" cy="1370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itle 13">
            <a:extLst>
              <a:ext uri="{FF2B5EF4-FFF2-40B4-BE49-F238E27FC236}">
                <a16:creationId xmlns:a16="http://schemas.microsoft.com/office/drawing/2014/main" id="{57B681D0-2BA3-0D9C-F100-AEB0FE8B08E8}"/>
              </a:ext>
            </a:extLst>
          </p:cNvPr>
          <p:cNvSpPr>
            <a:spLocks noGrp="1"/>
          </p:cNvSpPr>
          <p:nvPr>
            <p:ph type="title"/>
          </p:nvPr>
        </p:nvSpPr>
        <p:spPr/>
        <p:txBody>
          <a:bodyPr>
            <a:normAutofit/>
          </a:bodyPr>
          <a:lstStyle/>
          <a:p>
            <a:r>
              <a:rPr lang="en-US" dirty="0"/>
              <a:t>Capacity for chronic dialysis (HD)</a:t>
            </a:r>
          </a:p>
        </p:txBody>
      </p:sp>
      <p:sp>
        <p:nvSpPr>
          <p:cNvPr id="2" name="Date Placeholder 3">
            <a:extLst>
              <a:ext uri="{FF2B5EF4-FFF2-40B4-BE49-F238E27FC236}">
                <a16:creationId xmlns:a16="http://schemas.microsoft.com/office/drawing/2014/main" id="{89AFDA60-7CE6-14CF-B100-E19DB228B34D}"/>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787A80C8-6EE3-1C87-F8A2-E8AAC4C0ABD6}"/>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C74F162C-432A-3F7D-1F84-BF5E283007C8}"/>
              </a:ext>
            </a:extLst>
          </p:cNvPr>
          <p:cNvSpPr>
            <a:spLocks noGrp="1"/>
          </p:cNvSpPr>
          <p:nvPr>
            <p:ph type="sldNum" sz="quarter" idx="4"/>
          </p:nvPr>
        </p:nvSpPr>
        <p:spPr/>
        <p:txBody>
          <a:bodyPr/>
          <a:lstStyle/>
          <a:p>
            <a:fld id="{4A9CEFBC-9863-BD47-BA2B-008170C231CB}" type="slidenum">
              <a:rPr lang="en-US" smtClean="0"/>
              <a:pPr/>
              <a:t>24</a:t>
            </a:fld>
            <a:endParaRPr lang="en-US" dirty="0"/>
          </a:p>
        </p:txBody>
      </p:sp>
    </p:spTree>
    <p:extLst>
      <p:ext uri="{BB962C8B-B14F-4D97-AF65-F5344CB8AC3E}">
        <p14:creationId xmlns:p14="http://schemas.microsoft.com/office/powerpoint/2010/main" val="152304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B7FF21-441F-E7F1-DFAE-E4FA07E5DF01}"/>
              </a:ext>
            </a:extLst>
          </p:cNvPr>
          <p:cNvPicPr>
            <a:picLocks noChangeAspect="1"/>
          </p:cNvPicPr>
          <p:nvPr/>
        </p:nvPicPr>
        <p:blipFill>
          <a:blip r:embed="rId2"/>
          <a:stretch>
            <a:fillRect/>
          </a:stretch>
        </p:blipFill>
        <p:spPr>
          <a:xfrm>
            <a:off x="279919" y="1902713"/>
            <a:ext cx="4864435" cy="295961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34084116"/>
              </p:ext>
            </p:extLst>
          </p:nvPr>
        </p:nvGraphicFramePr>
        <p:xfrm>
          <a:off x="9636868" y="2403813"/>
          <a:ext cx="1897749" cy="2433133"/>
        </p:xfrm>
        <a:graphic>
          <a:graphicData uri="http://schemas.openxmlformats.org/drawingml/2006/table">
            <a:tbl>
              <a:tblPr firstRow="1" firstCol="1" bandRow="1">
                <a:tableStyleId>{F5AB1C69-6EDB-4FF4-983F-18BD219EF322}</a:tableStyleId>
              </a:tblPr>
              <a:tblGrid>
                <a:gridCol w="1051528">
                  <a:extLst>
                    <a:ext uri="{9D8B030D-6E8A-4147-A177-3AD203B41FA5}">
                      <a16:colId xmlns:a16="http://schemas.microsoft.com/office/drawing/2014/main" val="3717325588"/>
                    </a:ext>
                  </a:extLst>
                </a:gridCol>
                <a:gridCol w="846221">
                  <a:extLst>
                    <a:ext uri="{9D8B030D-6E8A-4147-A177-3AD203B41FA5}">
                      <a16:colId xmlns:a16="http://schemas.microsoft.com/office/drawing/2014/main" val="3945411699"/>
                    </a:ext>
                  </a:extLst>
                </a:gridCol>
              </a:tblGrid>
              <a:tr h="197442">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Chronic PD</a:t>
                      </a:r>
                    </a:p>
                    <a:p>
                      <a:pPr marL="0" marR="0" algn="ctr">
                        <a:lnSpc>
                          <a:spcPct val="107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498660270"/>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0.29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0428684"/>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1.91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39959876"/>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0.61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33691631"/>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0.26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14512073"/>
                  </a:ext>
                </a:extLst>
              </a:tr>
              <a:tr h="213932">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0.16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42840889"/>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0.94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96610752"/>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881596987"/>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dirty="0">
                          <a:solidFill>
                            <a:srgbClr val="000000"/>
                          </a:solidFill>
                          <a:effectLst/>
                        </a:rPr>
                        <a:t>0.46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400141406"/>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053882421"/>
                  </a:ext>
                </a:extLst>
              </a:tr>
            </a:tbl>
          </a:graphicData>
        </a:graphic>
      </p:graphicFrame>
      <p:sp>
        <p:nvSpPr>
          <p:cNvPr id="6" name="Rectangle 5"/>
          <p:cNvSpPr/>
          <p:nvPr/>
        </p:nvSpPr>
        <p:spPr>
          <a:xfrm>
            <a:off x="1660063" y="1356451"/>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Chronic PD centers </a:t>
            </a:r>
          </a:p>
        </p:txBody>
      </p:sp>
      <p:sp>
        <p:nvSpPr>
          <p:cNvPr id="7" name="Rectangle 6"/>
          <p:cNvSpPr/>
          <p:nvPr/>
        </p:nvSpPr>
        <p:spPr>
          <a:xfrm>
            <a:off x="5380896" y="2777988"/>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PD services are available in </a:t>
            </a:r>
            <a:r>
              <a:rPr lang="en-US" dirty="0">
                <a:solidFill>
                  <a:prstClr val="black"/>
                </a:solidFill>
                <a:latin typeface="+mj-lt"/>
              </a:rPr>
              <a:t>7 (70%)</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NIS and Russia</a:t>
            </a:r>
            <a:r>
              <a:rPr kumimoji="0" lang="en-US" b="0" i="0" u="none" strike="noStrike" kern="1200" cap="none" spc="0" normalizeH="0" baseline="0" noProof="0" dirty="0">
                <a:ln>
                  <a:noFill/>
                </a:ln>
                <a:solidFill>
                  <a:prstClr val="black"/>
                </a:solidFill>
                <a:effectLst/>
                <a:uLnTx/>
                <a:uFillTx/>
                <a:latin typeface="+mj-lt"/>
              </a:rPr>
              <a:t> average of PD treatment centers is 0.66 pmp</a:t>
            </a:r>
          </a:p>
        </p:txBody>
      </p:sp>
      <p:sp>
        <p:nvSpPr>
          <p:cNvPr id="10" name="Rectangle 9"/>
          <p:cNvSpPr/>
          <p:nvPr/>
        </p:nvSpPr>
        <p:spPr>
          <a:xfrm>
            <a:off x="279919" y="1890500"/>
            <a:ext cx="4864435" cy="297183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562807" y="4841474"/>
            <a:ext cx="2045870" cy="230832"/>
          </a:xfrm>
          <a:prstGeom prst="rect">
            <a:avLst/>
          </a:prstGeom>
          <a:noFill/>
        </p:spPr>
        <p:txBody>
          <a:bodyPr wrap="square" rtlCol="0">
            <a:spAutoFit/>
          </a:bodyPr>
          <a:lstStyle/>
          <a:p>
            <a:r>
              <a:rPr lang="en-US" sz="900" dirty="0">
                <a:latin typeface="+mj-lt"/>
              </a:rPr>
              <a:t>‘ – ’ : data not reported/unavailable</a:t>
            </a:r>
          </a:p>
        </p:txBody>
      </p:sp>
      <p:pic>
        <p:nvPicPr>
          <p:cNvPr id="3" name="Picture 2">
            <a:extLst>
              <a:ext uri="{FF2B5EF4-FFF2-40B4-BE49-F238E27FC236}">
                <a16:creationId xmlns:a16="http://schemas.microsoft.com/office/drawing/2014/main" id="{B2B6162C-023A-5034-F426-66597DAFC092}"/>
              </a:ext>
            </a:extLst>
          </p:cNvPr>
          <p:cNvPicPr>
            <a:picLocks noChangeAspect="1"/>
          </p:cNvPicPr>
          <p:nvPr/>
        </p:nvPicPr>
        <p:blipFill>
          <a:blip r:embed="rId3"/>
          <a:stretch>
            <a:fillRect/>
          </a:stretch>
        </p:blipFill>
        <p:spPr>
          <a:xfrm>
            <a:off x="446921" y="5264755"/>
            <a:ext cx="4400809" cy="139451"/>
          </a:xfrm>
          <a:prstGeom prst="rect">
            <a:avLst/>
          </a:prstGeom>
        </p:spPr>
      </p:pic>
      <p:sp>
        <p:nvSpPr>
          <p:cNvPr id="13" name="Rectangle 12">
            <a:extLst>
              <a:ext uri="{FF2B5EF4-FFF2-40B4-BE49-F238E27FC236}">
                <a16:creationId xmlns:a16="http://schemas.microsoft.com/office/drawing/2014/main" id="{DD2D34CB-0FD4-EA32-22C3-3B1C19DE4D71}"/>
              </a:ext>
            </a:extLst>
          </p:cNvPr>
          <p:cNvSpPr/>
          <p:nvPr/>
        </p:nvSpPr>
        <p:spPr>
          <a:xfrm>
            <a:off x="446921" y="5264757"/>
            <a:ext cx="4400809" cy="13944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itle 13">
            <a:extLst>
              <a:ext uri="{FF2B5EF4-FFF2-40B4-BE49-F238E27FC236}">
                <a16:creationId xmlns:a16="http://schemas.microsoft.com/office/drawing/2014/main" id="{B64566AA-5FBF-B296-9EF7-C416A899502F}"/>
              </a:ext>
            </a:extLst>
          </p:cNvPr>
          <p:cNvSpPr>
            <a:spLocks noGrp="1"/>
          </p:cNvSpPr>
          <p:nvPr>
            <p:ph type="title"/>
          </p:nvPr>
        </p:nvSpPr>
        <p:spPr/>
        <p:txBody>
          <a:bodyPr>
            <a:normAutofit/>
          </a:bodyPr>
          <a:lstStyle/>
          <a:p>
            <a:r>
              <a:rPr lang="en-US" dirty="0"/>
              <a:t>Capacity for chronic dialysis (PD)</a:t>
            </a:r>
          </a:p>
        </p:txBody>
      </p:sp>
      <p:sp>
        <p:nvSpPr>
          <p:cNvPr id="2" name="Date Placeholder 3">
            <a:extLst>
              <a:ext uri="{FF2B5EF4-FFF2-40B4-BE49-F238E27FC236}">
                <a16:creationId xmlns:a16="http://schemas.microsoft.com/office/drawing/2014/main" id="{A3C444D8-8A44-67CA-D783-3677602100A0}"/>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AC1822CE-F186-FB15-CC81-7BC81592E674}"/>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2F078704-5691-A4CD-D72E-7ED8A1CC380D}"/>
              </a:ext>
            </a:extLst>
          </p:cNvPr>
          <p:cNvSpPr>
            <a:spLocks noGrp="1"/>
          </p:cNvSpPr>
          <p:nvPr>
            <p:ph type="sldNum" sz="quarter" idx="4"/>
          </p:nvPr>
        </p:nvSpPr>
        <p:spPr/>
        <p:txBody>
          <a:bodyPr/>
          <a:lstStyle/>
          <a:p>
            <a:fld id="{4A9CEFBC-9863-BD47-BA2B-008170C231CB}" type="slidenum">
              <a:rPr lang="en-US" smtClean="0"/>
              <a:pPr/>
              <a:t>25</a:t>
            </a:fld>
            <a:endParaRPr lang="en-US" dirty="0"/>
          </a:p>
        </p:txBody>
      </p:sp>
    </p:spTree>
    <p:extLst>
      <p:ext uri="{BB962C8B-B14F-4D97-AF65-F5344CB8AC3E}">
        <p14:creationId xmlns:p14="http://schemas.microsoft.com/office/powerpoint/2010/main" val="406881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769243-A941-D7C6-608E-66FF816CECF8}"/>
              </a:ext>
            </a:extLst>
          </p:cNvPr>
          <p:cNvPicPr>
            <a:picLocks noChangeAspect="1"/>
          </p:cNvPicPr>
          <p:nvPr/>
        </p:nvPicPr>
        <p:blipFill>
          <a:blip r:embed="rId2"/>
          <a:stretch>
            <a:fillRect/>
          </a:stretch>
        </p:blipFill>
        <p:spPr>
          <a:xfrm>
            <a:off x="237843" y="1774039"/>
            <a:ext cx="4892479" cy="3004530"/>
          </a:xfrm>
          <a:prstGeom prst="rect">
            <a:avLst/>
          </a:prstGeom>
        </p:spPr>
      </p:pic>
      <p:sp>
        <p:nvSpPr>
          <p:cNvPr id="5" name="Rectangle 4"/>
          <p:cNvSpPr/>
          <p:nvPr/>
        </p:nvSpPr>
        <p:spPr>
          <a:xfrm>
            <a:off x="1197204" y="1259893"/>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Kidney transplantation centers </a:t>
            </a:r>
          </a:p>
        </p:txBody>
      </p:sp>
      <p:sp>
        <p:nvSpPr>
          <p:cNvPr id="8" name="Rectangle 7"/>
          <p:cNvSpPr/>
          <p:nvPr/>
        </p:nvSpPr>
        <p:spPr>
          <a:xfrm>
            <a:off x="5282357" y="2711722"/>
            <a:ext cx="3996550"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Kidney transplantation services are available in </a:t>
            </a:r>
            <a:r>
              <a:rPr lang="en-US" dirty="0">
                <a:solidFill>
                  <a:prstClr val="black"/>
                </a:solidFill>
                <a:latin typeface="+mj-lt"/>
              </a:rPr>
              <a:t>all</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NIS and Russia</a:t>
            </a:r>
            <a:r>
              <a:rPr kumimoji="0" lang="en-US" b="0" i="0" u="none" strike="noStrike" kern="1200" cap="none" spc="0" normalizeH="0" baseline="0" noProof="0" dirty="0">
                <a:ln>
                  <a:noFill/>
                </a:ln>
                <a:solidFill>
                  <a:prstClr val="black"/>
                </a:solidFill>
                <a:effectLst/>
                <a:uLnTx/>
                <a:uFillTx/>
                <a:latin typeface="+mj-lt"/>
              </a:rPr>
              <a:t> average of Kidney transplantation centers is 0.31 pmp</a:t>
            </a:r>
          </a:p>
        </p:txBody>
      </p:sp>
      <p:graphicFrame>
        <p:nvGraphicFramePr>
          <p:cNvPr id="10" name="Table 9"/>
          <p:cNvGraphicFramePr>
            <a:graphicFrameLocks noGrp="1"/>
          </p:cNvGraphicFramePr>
          <p:nvPr>
            <p:extLst>
              <p:ext uri="{D42A27DB-BD31-4B8C-83A1-F6EECF244321}">
                <p14:modId xmlns:p14="http://schemas.microsoft.com/office/powerpoint/2010/main" val="667783114"/>
              </p:ext>
            </p:extLst>
          </p:nvPr>
        </p:nvGraphicFramePr>
        <p:xfrm>
          <a:off x="9381732" y="2336249"/>
          <a:ext cx="2626766" cy="2417545"/>
        </p:xfrm>
        <a:graphic>
          <a:graphicData uri="http://schemas.openxmlformats.org/drawingml/2006/table">
            <a:tbl>
              <a:tblPr firstRow="1" firstCol="1" bandRow="1">
                <a:tableStyleId>{F5AB1C69-6EDB-4FF4-983F-18BD219EF322}</a:tableStyleId>
              </a:tblPr>
              <a:tblGrid>
                <a:gridCol w="818148">
                  <a:extLst>
                    <a:ext uri="{9D8B030D-6E8A-4147-A177-3AD203B41FA5}">
                      <a16:colId xmlns:a16="http://schemas.microsoft.com/office/drawing/2014/main" val="123442707"/>
                    </a:ext>
                  </a:extLst>
                </a:gridCol>
                <a:gridCol w="904309">
                  <a:extLst>
                    <a:ext uri="{9D8B030D-6E8A-4147-A177-3AD203B41FA5}">
                      <a16:colId xmlns:a16="http://schemas.microsoft.com/office/drawing/2014/main" val="86484224"/>
                    </a:ext>
                  </a:extLst>
                </a:gridCol>
                <a:gridCol w="904309">
                  <a:extLst>
                    <a:ext uri="{9D8B030D-6E8A-4147-A177-3AD203B41FA5}">
                      <a16:colId xmlns:a16="http://schemas.microsoft.com/office/drawing/2014/main" val="1102911257"/>
                    </a:ext>
                  </a:extLst>
                </a:gridCol>
              </a:tblGrid>
              <a:tr h="328451">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Kidney Transplantation</a:t>
                      </a:r>
                    </a:p>
                    <a:p>
                      <a:pPr marL="0" marR="0" algn="ctr">
                        <a:lnSpc>
                          <a:spcPct val="107000"/>
                        </a:lnSpc>
                        <a:spcBef>
                          <a:spcPts val="0"/>
                        </a:spcBef>
                        <a:spcAft>
                          <a:spcPts val="0"/>
                        </a:spcAft>
                      </a:pPr>
                      <a:r>
                        <a:rPr lang="en-US" sz="800" dirty="0">
                          <a:solidFill>
                            <a:schemeClr val="tx1">
                              <a:lumMod val="75000"/>
                              <a:lumOff val="25000"/>
                            </a:schemeClr>
                          </a:solidFill>
                          <a:effectLst/>
                        </a:rPr>
                        <a:t>availability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Transplant centers PMP</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0.33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24983979"/>
                  </a:ext>
                </a:extLst>
              </a:tr>
              <a:tr h="193145">
                <a:tc>
                  <a:txBody>
                    <a:bodyPr/>
                    <a:lstStyle/>
                    <a:p>
                      <a:pPr marL="0" marR="0" algn="l">
                        <a:lnSpc>
                          <a:spcPct val="107000"/>
                        </a:lnSpc>
                        <a:spcBef>
                          <a:spcPts val="0"/>
                        </a:spcBef>
                        <a:spcAft>
                          <a:spcPts val="0"/>
                        </a:spcAft>
                      </a:pPr>
                      <a:r>
                        <a:rPr lang="en-ZA" sz="900">
                          <a:solidFill>
                            <a:schemeClr val="tx1">
                              <a:lumMod val="75000"/>
                              <a:lumOff val="25000"/>
                            </a:schemeClr>
                          </a:solidFill>
                          <a:effectLst/>
                        </a:rPr>
                        <a:t>Azerbaijan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0.29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7470145"/>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0.64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91704560"/>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0.61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63720877"/>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0.26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1606292"/>
                  </a:ext>
                </a:extLst>
              </a:tr>
              <a:tr h="193145">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0.16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828938611"/>
                  </a:ext>
                </a:extLst>
              </a:tr>
              <a:tr h="20656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0.32</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83753534"/>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0.22</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442874407"/>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0.18</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224865775"/>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0.10</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840690920"/>
                  </a:ext>
                </a:extLst>
              </a:tr>
            </a:tbl>
          </a:graphicData>
        </a:graphic>
      </p:graphicFrame>
      <p:sp>
        <p:nvSpPr>
          <p:cNvPr id="14" name="Rectangle 13"/>
          <p:cNvSpPr/>
          <p:nvPr/>
        </p:nvSpPr>
        <p:spPr>
          <a:xfrm>
            <a:off x="219414" y="1774038"/>
            <a:ext cx="4910908" cy="300453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325585" y="4846207"/>
            <a:ext cx="2045870" cy="369332"/>
          </a:xfrm>
          <a:prstGeom prst="rect">
            <a:avLst/>
          </a:prstGeom>
          <a:noFill/>
        </p:spPr>
        <p:txBody>
          <a:bodyPr wrap="square" rtlCol="0">
            <a:spAutoFit/>
          </a:bodyPr>
          <a:lstStyle/>
          <a:p>
            <a:r>
              <a:rPr lang="en-US" sz="900" dirty="0">
                <a:latin typeface="+mj-lt"/>
              </a:rPr>
              <a:t>X : Yes</a:t>
            </a:r>
          </a:p>
          <a:p>
            <a:r>
              <a:rPr lang="en-US" sz="900" dirty="0">
                <a:latin typeface="+mj-lt"/>
              </a:rPr>
              <a:t>‘ – ’ : data not reported/unavailable</a:t>
            </a:r>
          </a:p>
        </p:txBody>
      </p:sp>
      <p:pic>
        <p:nvPicPr>
          <p:cNvPr id="6" name="Picture 5">
            <a:extLst>
              <a:ext uri="{FF2B5EF4-FFF2-40B4-BE49-F238E27FC236}">
                <a16:creationId xmlns:a16="http://schemas.microsoft.com/office/drawing/2014/main" id="{F4FF69BF-DE78-B5D3-5452-4E5B30BB2D7D}"/>
              </a:ext>
            </a:extLst>
          </p:cNvPr>
          <p:cNvPicPr>
            <a:picLocks noChangeAspect="1"/>
          </p:cNvPicPr>
          <p:nvPr/>
        </p:nvPicPr>
        <p:blipFill>
          <a:blip r:embed="rId3"/>
          <a:stretch>
            <a:fillRect/>
          </a:stretch>
        </p:blipFill>
        <p:spPr>
          <a:xfrm>
            <a:off x="402227" y="5240347"/>
            <a:ext cx="4467721" cy="147644"/>
          </a:xfrm>
          <a:prstGeom prst="rect">
            <a:avLst/>
          </a:prstGeom>
        </p:spPr>
      </p:pic>
      <p:sp>
        <p:nvSpPr>
          <p:cNvPr id="7" name="Rectangle 6">
            <a:extLst>
              <a:ext uri="{FF2B5EF4-FFF2-40B4-BE49-F238E27FC236}">
                <a16:creationId xmlns:a16="http://schemas.microsoft.com/office/drawing/2014/main" id="{8DCE69BD-1591-4B8B-5C9C-CBA1DDD43825}"/>
              </a:ext>
            </a:extLst>
          </p:cNvPr>
          <p:cNvSpPr/>
          <p:nvPr/>
        </p:nvSpPr>
        <p:spPr>
          <a:xfrm>
            <a:off x="383798" y="5235210"/>
            <a:ext cx="4491287" cy="15278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itle 12">
            <a:extLst>
              <a:ext uri="{FF2B5EF4-FFF2-40B4-BE49-F238E27FC236}">
                <a16:creationId xmlns:a16="http://schemas.microsoft.com/office/drawing/2014/main" id="{EB4072CF-B0F7-8C88-5452-516C2AD45010}"/>
              </a:ext>
            </a:extLst>
          </p:cNvPr>
          <p:cNvSpPr>
            <a:spLocks noGrp="1"/>
          </p:cNvSpPr>
          <p:nvPr>
            <p:ph type="title"/>
          </p:nvPr>
        </p:nvSpPr>
        <p:spPr/>
        <p:txBody>
          <a:bodyPr>
            <a:normAutofit/>
          </a:bodyPr>
          <a:lstStyle/>
          <a:p>
            <a:r>
              <a:rPr lang="en-US" dirty="0"/>
              <a:t>Capacity for Kidney Transplantation</a:t>
            </a:r>
          </a:p>
        </p:txBody>
      </p:sp>
      <p:sp>
        <p:nvSpPr>
          <p:cNvPr id="2" name="Date Placeholder 3">
            <a:extLst>
              <a:ext uri="{FF2B5EF4-FFF2-40B4-BE49-F238E27FC236}">
                <a16:creationId xmlns:a16="http://schemas.microsoft.com/office/drawing/2014/main" id="{27D3B0D0-09CF-D8D4-57E5-24C8F3AF80A2}"/>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7F6DFF1D-BD4E-7868-F508-FF9F9B223002}"/>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E8830A7B-7891-3806-3BE7-239E8127CFFC}"/>
              </a:ext>
            </a:extLst>
          </p:cNvPr>
          <p:cNvSpPr>
            <a:spLocks noGrp="1"/>
          </p:cNvSpPr>
          <p:nvPr>
            <p:ph type="sldNum" sz="quarter" idx="4"/>
          </p:nvPr>
        </p:nvSpPr>
        <p:spPr/>
        <p:txBody>
          <a:bodyPr/>
          <a:lstStyle/>
          <a:p>
            <a:fld id="{4A9CEFBC-9863-BD47-BA2B-008170C231CB}" type="slidenum">
              <a:rPr lang="en-US" smtClean="0"/>
              <a:pPr/>
              <a:t>26</a:t>
            </a:fld>
            <a:endParaRPr lang="en-US" dirty="0"/>
          </a:p>
        </p:txBody>
      </p:sp>
    </p:spTree>
    <p:extLst>
      <p:ext uri="{BB962C8B-B14F-4D97-AF65-F5344CB8AC3E}">
        <p14:creationId xmlns:p14="http://schemas.microsoft.com/office/powerpoint/2010/main" val="1811547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1937794-24F3-80FA-5BA3-0D5C7846CD45}"/>
              </a:ext>
            </a:extLst>
          </p:cNvPr>
          <p:cNvPicPr>
            <a:picLocks noChangeAspect="1"/>
          </p:cNvPicPr>
          <p:nvPr/>
        </p:nvPicPr>
        <p:blipFill>
          <a:blip r:embed="rId2"/>
          <a:stretch>
            <a:fillRect/>
          </a:stretch>
        </p:blipFill>
        <p:spPr>
          <a:xfrm>
            <a:off x="4237050" y="2102591"/>
            <a:ext cx="3922293" cy="2598369"/>
          </a:xfrm>
          <a:prstGeom prst="rect">
            <a:avLst/>
          </a:prstGeom>
        </p:spPr>
      </p:pic>
      <p:pic>
        <p:nvPicPr>
          <p:cNvPr id="3" name="Picture 2">
            <a:extLst>
              <a:ext uri="{FF2B5EF4-FFF2-40B4-BE49-F238E27FC236}">
                <a16:creationId xmlns:a16="http://schemas.microsoft.com/office/drawing/2014/main" id="{22E7B69C-F2E1-4D7C-EF10-F5A147E5AD16}"/>
              </a:ext>
            </a:extLst>
          </p:cNvPr>
          <p:cNvPicPr>
            <a:picLocks noChangeAspect="1"/>
          </p:cNvPicPr>
          <p:nvPr/>
        </p:nvPicPr>
        <p:blipFill>
          <a:blip r:embed="rId3"/>
          <a:stretch>
            <a:fillRect/>
          </a:stretch>
        </p:blipFill>
        <p:spPr>
          <a:xfrm>
            <a:off x="168440" y="2130975"/>
            <a:ext cx="3922295" cy="256998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40396400"/>
              </p:ext>
            </p:extLst>
          </p:nvPr>
        </p:nvGraphicFramePr>
        <p:xfrm>
          <a:off x="8333462" y="2121797"/>
          <a:ext cx="3444962" cy="2525737"/>
        </p:xfrm>
        <a:graphic>
          <a:graphicData uri="http://schemas.openxmlformats.org/drawingml/2006/table">
            <a:tbl>
              <a:tblPr firstRow="1" firstCol="1" bandRow="1">
                <a:tableStyleId>{F5AB1C69-6EDB-4FF4-983F-18BD219EF322}</a:tableStyleId>
              </a:tblPr>
              <a:tblGrid>
                <a:gridCol w="818148">
                  <a:extLst>
                    <a:ext uri="{9D8B030D-6E8A-4147-A177-3AD203B41FA5}">
                      <a16:colId xmlns:a16="http://schemas.microsoft.com/office/drawing/2014/main" val="123442707"/>
                    </a:ext>
                  </a:extLst>
                </a:gridCol>
                <a:gridCol w="645614">
                  <a:extLst>
                    <a:ext uri="{9D8B030D-6E8A-4147-A177-3AD203B41FA5}">
                      <a16:colId xmlns:a16="http://schemas.microsoft.com/office/drawing/2014/main" val="1920821855"/>
                    </a:ext>
                  </a:extLst>
                </a:gridCol>
                <a:gridCol w="569495">
                  <a:extLst>
                    <a:ext uri="{9D8B030D-6E8A-4147-A177-3AD203B41FA5}">
                      <a16:colId xmlns:a16="http://schemas.microsoft.com/office/drawing/2014/main" val="2353906457"/>
                    </a:ext>
                  </a:extLst>
                </a:gridCol>
                <a:gridCol w="441158">
                  <a:extLst>
                    <a:ext uri="{9D8B030D-6E8A-4147-A177-3AD203B41FA5}">
                      <a16:colId xmlns:a16="http://schemas.microsoft.com/office/drawing/2014/main" val="325602866"/>
                    </a:ext>
                  </a:extLst>
                </a:gridCol>
                <a:gridCol w="609600">
                  <a:extLst>
                    <a:ext uri="{9D8B030D-6E8A-4147-A177-3AD203B41FA5}">
                      <a16:colId xmlns:a16="http://schemas.microsoft.com/office/drawing/2014/main" val="2536137758"/>
                    </a:ext>
                  </a:extLst>
                </a:gridCol>
                <a:gridCol w="360947">
                  <a:extLst>
                    <a:ext uri="{9D8B030D-6E8A-4147-A177-3AD203B41FA5}">
                      <a16:colId xmlns:a16="http://schemas.microsoft.com/office/drawing/2014/main" val="542478131"/>
                    </a:ext>
                  </a:extLst>
                </a:gridCol>
              </a:tblGrid>
              <a:tr h="172596">
                <a:tc rowSpan="2">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gridSpan="2">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Donor type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Transplant waitlist</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265069"/>
                  </a:ext>
                </a:extLst>
              </a:tr>
              <a:tr h="328451">
                <a:tc vMerge="1">
                  <a:txBody>
                    <a:bodyPr/>
                    <a:lstStyle/>
                    <a:p>
                      <a:endParaRPr lang="en-US"/>
                    </a:p>
                  </a:txBody>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Live donors only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Combination</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National</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Regional only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None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24983979"/>
                  </a:ext>
                </a:extLst>
              </a:tr>
              <a:tr h="193145">
                <a:tc>
                  <a:txBody>
                    <a:bodyPr/>
                    <a:lstStyle/>
                    <a:p>
                      <a:pPr marL="0" marR="0" algn="l">
                        <a:lnSpc>
                          <a:spcPct val="107000"/>
                        </a:lnSpc>
                        <a:spcBef>
                          <a:spcPts val="0"/>
                        </a:spcBef>
                        <a:spcAft>
                          <a:spcPts val="0"/>
                        </a:spcAft>
                      </a:pPr>
                      <a:r>
                        <a:rPr lang="en-ZA" sz="900">
                          <a:solidFill>
                            <a:schemeClr val="tx1">
                              <a:lumMod val="75000"/>
                              <a:lumOff val="25000"/>
                            </a:schemeClr>
                          </a:solidFill>
                          <a:effectLst/>
                        </a:rPr>
                        <a:t>Azerbaijan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17470145"/>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91704560"/>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63720877"/>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81606292"/>
                  </a:ext>
                </a:extLst>
              </a:tr>
              <a:tr h="193145">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92002942"/>
                  </a:ext>
                </a:extLst>
              </a:tr>
              <a:tr h="20656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883753534"/>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442874407"/>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24865775"/>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40690920"/>
                  </a:ext>
                </a:extLst>
              </a:tr>
            </a:tbl>
          </a:graphicData>
        </a:graphic>
      </p:graphicFrame>
      <p:sp>
        <p:nvSpPr>
          <p:cNvPr id="6" name="Rectangle 5"/>
          <p:cNvSpPr/>
          <p:nvPr/>
        </p:nvSpPr>
        <p:spPr>
          <a:xfrm>
            <a:off x="4609323" y="1610382"/>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Transplant waitlist</a:t>
            </a:r>
          </a:p>
        </p:txBody>
      </p:sp>
      <p:sp>
        <p:nvSpPr>
          <p:cNvPr id="8" name="Rectangle 7"/>
          <p:cNvSpPr/>
          <p:nvPr/>
        </p:nvSpPr>
        <p:spPr>
          <a:xfrm>
            <a:off x="554190" y="1610382"/>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Transplant donor type</a:t>
            </a:r>
          </a:p>
        </p:txBody>
      </p:sp>
      <p:sp>
        <p:nvSpPr>
          <p:cNvPr id="10" name="Rectangle 9"/>
          <p:cNvSpPr/>
          <p:nvPr/>
        </p:nvSpPr>
        <p:spPr>
          <a:xfrm>
            <a:off x="168441" y="2101516"/>
            <a:ext cx="3922295" cy="25994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237051" y="2101516"/>
            <a:ext cx="3922294" cy="25994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261273" y="4781245"/>
            <a:ext cx="687299" cy="246221"/>
          </a:xfrm>
          <a:prstGeom prst="rect">
            <a:avLst/>
          </a:prstGeom>
          <a:noFill/>
        </p:spPr>
        <p:txBody>
          <a:bodyPr wrap="square" rtlCol="0">
            <a:spAutoFit/>
          </a:bodyPr>
          <a:lstStyle/>
          <a:p>
            <a:r>
              <a:rPr lang="en-US" sz="1000" dirty="0">
                <a:latin typeface="+mj-lt"/>
              </a:rPr>
              <a:t>X : Yes</a:t>
            </a:r>
          </a:p>
        </p:txBody>
      </p:sp>
      <p:sp>
        <p:nvSpPr>
          <p:cNvPr id="13" name="Title 12">
            <a:extLst>
              <a:ext uri="{FF2B5EF4-FFF2-40B4-BE49-F238E27FC236}">
                <a16:creationId xmlns:a16="http://schemas.microsoft.com/office/drawing/2014/main" id="{4FD50CD6-F75F-E08E-EE68-B537F7070713}"/>
              </a:ext>
            </a:extLst>
          </p:cNvPr>
          <p:cNvSpPr>
            <a:spLocks noGrp="1"/>
          </p:cNvSpPr>
          <p:nvPr>
            <p:ph type="title"/>
          </p:nvPr>
        </p:nvSpPr>
        <p:spPr/>
        <p:txBody>
          <a:bodyPr>
            <a:normAutofit/>
          </a:bodyPr>
          <a:lstStyle/>
          <a:p>
            <a:r>
              <a:rPr lang="en-US" dirty="0"/>
              <a:t>Capacity for Kidney Transplantation (cont’d)</a:t>
            </a:r>
          </a:p>
        </p:txBody>
      </p:sp>
      <p:sp>
        <p:nvSpPr>
          <p:cNvPr id="2" name="Date Placeholder 3">
            <a:extLst>
              <a:ext uri="{FF2B5EF4-FFF2-40B4-BE49-F238E27FC236}">
                <a16:creationId xmlns:a16="http://schemas.microsoft.com/office/drawing/2014/main" id="{92CDB387-A788-D4B6-CE40-B626943F1B58}"/>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7711E427-53BB-C3F4-9EAA-0F4493F14318}"/>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3DD122B0-BF05-2FCE-8A52-3B70F2090DF8}"/>
              </a:ext>
            </a:extLst>
          </p:cNvPr>
          <p:cNvSpPr>
            <a:spLocks noGrp="1"/>
          </p:cNvSpPr>
          <p:nvPr>
            <p:ph type="sldNum" sz="quarter" idx="4"/>
          </p:nvPr>
        </p:nvSpPr>
        <p:spPr/>
        <p:txBody>
          <a:bodyPr/>
          <a:lstStyle/>
          <a:p>
            <a:fld id="{4A9CEFBC-9863-BD47-BA2B-008170C231CB}" type="slidenum">
              <a:rPr lang="en-US" smtClean="0"/>
              <a:pPr/>
              <a:t>27</a:t>
            </a:fld>
            <a:endParaRPr lang="en-US" dirty="0"/>
          </a:p>
        </p:txBody>
      </p:sp>
    </p:spTree>
    <p:extLst>
      <p:ext uri="{BB962C8B-B14F-4D97-AF65-F5344CB8AC3E}">
        <p14:creationId xmlns:p14="http://schemas.microsoft.com/office/powerpoint/2010/main" val="2478321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F4C059-1C9D-2AFC-23BA-B15C39634F32}"/>
              </a:ext>
            </a:extLst>
          </p:cNvPr>
          <p:cNvPicPr>
            <a:picLocks noChangeAspect="1"/>
          </p:cNvPicPr>
          <p:nvPr/>
        </p:nvPicPr>
        <p:blipFill>
          <a:blip r:embed="rId2"/>
          <a:stretch>
            <a:fillRect/>
          </a:stretch>
        </p:blipFill>
        <p:spPr>
          <a:xfrm>
            <a:off x="740034" y="4004458"/>
            <a:ext cx="4038376" cy="2606664"/>
          </a:xfrm>
          <a:prstGeom prst="rect">
            <a:avLst/>
          </a:prstGeom>
        </p:spPr>
      </p:pic>
      <p:pic>
        <p:nvPicPr>
          <p:cNvPr id="3" name="Picture 2">
            <a:extLst>
              <a:ext uri="{FF2B5EF4-FFF2-40B4-BE49-F238E27FC236}">
                <a16:creationId xmlns:a16="http://schemas.microsoft.com/office/drawing/2014/main" id="{7087EFB0-A670-78A4-187A-0CD1615AD483}"/>
              </a:ext>
            </a:extLst>
          </p:cNvPr>
          <p:cNvPicPr>
            <a:picLocks noChangeAspect="1"/>
          </p:cNvPicPr>
          <p:nvPr/>
        </p:nvPicPr>
        <p:blipFill>
          <a:blip r:embed="rId3"/>
          <a:stretch>
            <a:fillRect/>
          </a:stretch>
        </p:blipFill>
        <p:spPr>
          <a:xfrm>
            <a:off x="740034" y="1110385"/>
            <a:ext cx="4018277" cy="2606664"/>
          </a:xfrm>
          <a:prstGeom prst="rect">
            <a:avLst/>
          </a:prstGeom>
        </p:spPr>
      </p:pic>
      <p:sp>
        <p:nvSpPr>
          <p:cNvPr id="6" name="Rectangle 5"/>
          <p:cNvSpPr/>
          <p:nvPr/>
        </p:nvSpPr>
        <p:spPr>
          <a:xfrm>
            <a:off x="1182944" y="764611"/>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HD frequency</a:t>
            </a:r>
          </a:p>
        </p:txBody>
      </p:sp>
      <p:sp>
        <p:nvSpPr>
          <p:cNvPr id="7" name="Rectangle 6"/>
          <p:cNvSpPr/>
          <p:nvPr/>
        </p:nvSpPr>
        <p:spPr>
          <a:xfrm>
            <a:off x="1130942" y="3672099"/>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PD frequency</a:t>
            </a:r>
          </a:p>
        </p:txBody>
      </p:sp>
      <p:graphicFrame>
        <p:nvGraphicFramePr>
          <p:cNvPr id="9" name="Table 8"/>
          <p:cNvGraphicFramePr>
            <a:graphicFrameLocks noGrp="1"/>
          </p:cNvGraphicFramePr>
          <p:nvPr>
            <p:extLst>
              <p:ext uri="{D42A27DB-BD31-4B8C-83A1-F6EECF244321}">
                <p14:modId xmlns:p14="http://schemas.microsoft.com/office/powerpoint/2010/main" val="3148224564"/>
              </p:ext>
            </p:extLst>
          </p:nvPr>
        </p:nvGraphicFramePr>
        <p:xfrm>
          <a:off x="5430251" y="2125578"/>
          <a:ext cx="6424865" cy="2845563"/>
        </p:xfrm>
        <a:graphic>
          <a:graphicData uri="http://schemas.openxmlformats.org/drawingml/2006/table">
            <a:tbl>
              <a:tblPr firstRow="1" firstCol="1" bandRow="1">
                <a:tableStyleId>{F5AB1C69-6EDB-4FF4-983F-18BD219EF322}</a:tableStyleId>
              </a:tblPr>
              <a:tblGrid>
                <a:gridCol w="797515">
                  <a:extLst>
                    <a:ext uri="{9D8B030D-6E8A-4147-A177-3AD203B41FA5}">
                      <a16:colId xmlns:a16="http://schemas.microsoft.com/office/drawing/2014/main" val="255299895"/>
                    </a:ext>
                  </a:extLst>
                </a:gridCol>
                <a:gridCol w="562735">
                  <a:extLst>
                    <a:ext uri="{9D8B030D-6E8A-4147-A177-3AD203B41FA5}">
                      <a16:colId xmlns:a16="http://schemas.microsoft.com/office/drawing/2014/main" val="2297762490"/>
                    </a:ext>
                  </a:extLst>
                </a:gridCol>
                <a:gridCol w="562735">
                  <a:extLst>
                    <a:ext uri="{9D8B030D-6E8A-4147-A177-3AD203B41FA5}">
                      <a16:colId xmlns:a16="http://schemas.microsoft.com/office/drawing/2014/main" val="3388667924"/>
                    </a:ext>
                  </a:extLst>
                </a:gridCol>
                <a:gridCol w="562735">
                  <a:extLst>
                    <a:ext uri="{9D8B030D-6E8A-4147-A177-3AD203B41FA5}">
                      <a16:colId xmlns:a16="http://schemas.microsoft.com/office/drawing/2014/main" val="95952115"/>
                    </a:ext>
                  </a:extLst>
                </a:gridCol>
                <a:gridCol w="562735">
                  <a:extLst>
                    <a:ext uri="{9D8B030D-6E8A-4147-A177-3AD203B41FA5}">
                      <a16:colId xmlns:a16="http://schemas.microsoft.com/office/drawing/2014/main" val="1414282157"/>
                    </a:ext>
                  </a:extLst>
                </a:gridCol>
                <a:gridCol w="562735">
                  <a:extLst>
                    <a:ext uri="{9D8B030D-6E8A-4147-A177-3AD203B41FA5}">
                      <a16:colId xmlns:a16="http://schemas.microsoft.com/office/drawing/2014/main" val="3804818151"/>
                    </a:ext>
                  </a:extLst>
                </a:gridCol>
                <a:gridCol w="562735">
                  <a:extLst>
                    <a:ext uri="{9D8B030D-6E8A-4147-A177-3AD203B41FA5}">
                      <a16:colId xmlns:a16="http://schemas.microsoft.com/office/drawing/2014/main" val="3582520936"/>
                    </a:ext>
                  </a:extLst>
                </a:gridCol>
                <a:gridCol w="562735">
                  <a:extLst>
                    <a:ext uri="{9D8B030D-6E8A-4147-A177-3AD203B41FA5}">
                      <a16:colId xmlns:a16="http://schemas.microsoft.com/office/drawing/2014/main" val="435646746"/>
                    </a:ext>
                  </a:extLst>
                </a:gridCol>
                <a:gridCol w="562735">
                  <a:extLst>
                    <a:ext uri="{9D8B030D-6E8A-4147-A177-3AD203B41FA5}">
                      <a16:colId xmlns:a16="http://schemas.microsoft.com/office/drawing/2014/main" val="170825726"/>
                    </a:ext>
                  </a:extLst>
                </a:gridCol>
                <a:gridCol w="562735">
                  <a:extLst>
                    <a:ext uri="{9D8B030D-6E8A-4147-A177-3AD203B41FA5}">
                      <a16:colId xmlns:a16="http://schemas.microsoft.com/office/drawing/2014/main" val="960862056"/>
                    </a:ext>
                  </a:extLst>
                </a:gridCol>
                <a:gridCol w="562735">
                  <a:extLst>
                    <a:ext uri="{9D8B030D-6E8A-4147-A177-3AD203B41FA5}">
                      <a16:colId xmlns:a16="http://schemas.microsoft.com/office/drawing/2014/main" val="3994966008"/>
                    </a:ext>
                  </a:extLst>
                </a:gridCol>
              </a:tblGrid>
              <a:tr h="72583">
                <a:tc rowSpan="2">
                  <a:txBody>
                    <a:bodyPr/>
                    <a:lstStyle/>
                    <a:p>
                      <a:pPr marL="0" marR="0" algn="ctr">
                        <a:spcBef>
                          <a:spcPts val="0"/>
                        </a:spcBef>
                        <a:spcAft>
                          <a:spcPts val="0"/>
                        </a:spcAft>
                      </a:pPr>
                      <a:r>
                        <a:rPr lang="en-US" sz="900" dirty="0">
                          <a:solidFill>
                            <a:schemeClr val="bg1"/>
                          </a:solidFill>
                          <a:effectLst/>
                        </a:rPr>
                        <a:t>Country</a:t>
                      </a:r>
                      <a:endPar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800" dirty="0">
                          <a:solidFill>
                            <a:schemeClr val="tx1">
                              <a:lumMod val="75000"/>
                              <a:lumOff val="25000"/>
                            </a:schemeClr>
                          </a:solidFill>
                          <a:effectLst/>
                        </a:rPr>
                        <a:t>HD frequency</a:t>
                      </a:r>
                    </a:p>
                    <a:p>
                      <a:pPr marL="0" marR="0" algn="ctr">
                        <a:spcBef>
                          <a:spcPts val="0"/>
                        </a:spcBef>
                        <a:spcAft>
                          <a:spcPts val="0"/>
                        </a:spcAft>
                      </a:pPr>
                      <a:r>
                        <a:rPr lang="en-US" sz="800" dirty="0">
                          <a:solidFill>
                            <a:schemeClr val="tx1">
                              <a:lumMod val="75000"/>
                              <a:lumOff val="25000"/>
                            </a:schemeClr>
                          </a:solidFill>
                          <a:effectLst/>
                        </a:rPr>
                        <a:t>a center-based service that involves treatment </a:t>
                      </a:r>
                    </a:p>
                    <a:p>
                      <a:pPr marL="0" marR="0" algn="ctr">
                        <a:spcBef>
                          <a:spcPts val="0"/>
                        </a:spcBef>
                        <a:spcAft>
                          <a:spcPts val="0"/>
                        </a:spcAft>
                      </a:pPr>
                      <a:r>
                        <a:rPr lang="en-US" sz="800" dirty="0">
                          <a:solidFill>
                            <a:schemeClr val="tx1">
                              <a:lumMod val="75000"/>
                              <a:lumOff val="25000"/>
                            </a:schemeClr>
                          </a:solidFill>
                          <a:effectLst/>
                        </a:rPr>
                        <a:t>3x week/3-4x hours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800" b="1" kern="1200" dirty="0">
                          <a:solidFill>
                            <a:schemeClr val="tx1">
                              <a:lumMod val="75000"/>
                              <a:lumOff val="25000"/>
                            </a:schemeClr>
                          </a:solidFill>
                          <a:effectLst/>
                        </a:rPr>
                        <a:t> PD frequency</a:t>
                      </a:r>
                    </a:p>
                    <a:p>
                      <a:pPr marL="0" marR="0" algn="ctr">
                        <a:spcBef>
                          <a:spcPts val="0"/>
                        </a:spcBef>
                        <a:spcAft>
                          <a:spcPts val="0"/>
                        </a:spcAft>
                      </a:pPr>
                      <a:r>
                        <a:rPr lang="en-US" sz="800" b="1" kern="1200" dirty="0">
                          <a:solidFill>
                            <a:schemeClr val="tx1">
                              <a:lumMod val="75000"/>
                              <a:lumOff val="25000"/>
                            </a:schemeClr>
                          </a:solidFill>
                          <a:effectLst/>
                        </a:rPr>
                        <a:t>ability to do adequate exchanges</a:t>
                      </a:r>
                    </a:p>
                    <a:p>
                      <a:pPr marL="0" marR="0" algn="ctr">
                        <a:spcBef>
                          <a:spcPts val="0"/>
                        </a:spcBef>
                        <a:spcAft>
                          <a:spcPts val="0"/>
                        </a:spcAft>
                      </a:pPr>
                      <a:r>
                        <a:rPr lang="en-US" sz="800" b="1" kern="1200" dirty="0">
                          <a:solidFill>
                            <a:schemeClr val="tx1">
                              <a:lumMod val="75000"/>
                              <a:lumOff val="25000"/>
                            </a:schemeClr>
                          </a:solidFill>
                          <a:effectLst/>
                        </a:rPr>
                        <a:t>3-4x day</a:t>
                      </a:r>
                    </a:p>
                    <a:p>
                      <a:pPr marL="0" marR="0" algn="ctr">
                        <a:spcBef>
                          <a:spcPts val="0"/>
                        </a:spcBef>
                        <a:spcAft>
                          <a:spcPts val="0"/>
                        </a:spcAft>
                      </a:pPr>
                      <a:r>
                        <a:rPr lang="en-US" sz="800" b="1" kern="1200" dirty="0">
                          <a:solidFill>
                            <a:schemeClr val="tx1">
                              <a:lumMod val="75000"/>
                              <a:lumOff val="25000"/>
                            </a:schemeClr>
                          </a:solidFill>
                          <a:effectLst/>
                        </a:rPr>
                        <a:t>(or equivalent cycles on automated PD)</a:t>
                      </a:r>
                      <a:endParaRPr lang="en-US" sz="800" b="1"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150482656"/>
                  </a:ext>
                </a:extLst>
              </a:tr>
              <a:tr h="506931">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rPr>
                        <a:t>Generally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Generally not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Never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(dialysis not provided)</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800" kern="1200" dirty="0">
                          <a:solidFill>
                            <a:schemeClr val="tx1">
                              <a:lumMod val="75000"/>
                              <a:lumOff val="25000"/>
                            </a:schemeClr>
                          </a:solidFill>
                          <a:effectLst/>
                        </a:rPr>
                        <a:t>Generally available</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ZA" sz="800" kern="1200" dirty="0">
                          <a:solidFill>
                            <a:schemeClr val="tx1">
                              <a:lumMod val="75000"/>
                              <a:lumOff val="25000"/>
                            </a:schemeClr>
                          </a:solidFill>
                          <a:effectLst/>
                        </a:rPr>
                        <a:t>Generally not available</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US" sz="800" kern="1200" dirty="0">
                          <a:solidFill>
                            <a:schemeClr val="tx1">
                              <a:lumMod val="75000"/>
                              <a:lumOff val="25000"/>
                            </a:schemeClr>
                          </a:solidFill>
                          <a:effectLst/>
                        </a:rPr>
                        <a:t>Never</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ZA" sz="800" kern="1200" dirty="0">
                          <a:solidFill>
                            <a:schemeClr val="tx1">
                              <a:lumMod val="75000"/>
                              <a:lumOff val="25000"/>
                            </a:schemeClr>
                          </a:solidFill>
                          <a:effectLst/>
                        </a:rPr>
                        <a:t>Unknown</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ZA" sz="800" kern="1200" dirty="0">
                          <a:solidFill>
                            <a:schemeClr val="tx1">
                              <a:lumMod val="75000"/>
                              <a:lumOff val="25000"/>
                            </a:schemeClr>
                          </a:solidFill>
                          <a:effectLst/>
                        </a:rPr>
                        <a:t>N/A (dialysis</a:t>
                      </a:r>
                      <a:r>
                        <a:rPr lang="en-ZA" sz="800" kern="1200" baseline="0" dirty="0">
                          <a:solidFill>
                            <a:schemeClr val="tx1">
                              <a:lumMod val="75000"/>
                              <a:lumOff val="25000"/>
                            </a:schemeClr>
                          </a:solidFill>
                          <a:effectLst/>
                        </a:rPr>
                        <a:t> </a:t>
                      </a:r>
                      <a:r>
                        <a:rPr lang="en-ZA" sz="800" kern="1200" dirty="0">
                          <a:solidFill>
                            <a:schemeClr val="tx1">
                              <a:lumMod val="75000"/>
                              <a:lumOff val="25000"/>
                            </a:schemeClr>
                          </a:solidFill>
                          <a:effectLst/>
                        </a:rPr>
                        <a:t>not provided)</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440974288"/>
                  </a:ext>
                </a:extLst>
              </a:tr>
              <a:tr h="162789">
                <a:tc>
                  <a:txBody>
                    <a:bodyPr/>
                    <a:lstStyle/>
                    <a:p>
                      <a:pPr marL="0" marR="0">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161490784"/>
                  </a:ext>
                </a:extLst>
              </a:tr>
              <a:tr h="162789">
                <a:tc>
                  <a:txBody>
                    <a:bodyPr/>
                    <a:lstStyle/>
                    <a:p>
                      <a:pPr marL="0" marR="0">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354286063"/>
                  </a:ext>
                </a:extLst>
              </a:tr>
              <a:tr h="162789">
                <a:tc>
                  <a:txBody>
                    <a:bodyPr/>
                    <a:lstStyle/>
                    <a:p>
                      <a:pPr marL="0" marR="0">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624706707"/>
                  </a:ext>
                </a:extLst>
              </a:tr>
              <a:tr h="162789">
                <a:tc>
                  <a:txBody>
                    <a:bodyPr/>
                    <a:lstStyle/>
                    <a:p>
                      <a:pPr marL="0" marR="0">
                        <a:spcBef>
                          <a:spcPts val="0"/>
                        </a:spcBef>
                        <a:spcAft>
                          <a:spcPts val="0"/>
                        </a:spcAft>
                      </a:pPr>
                      <a:r>
                        <a:rPr lang="en-ZA" sz="900">
                          <a:solidFill>
                            <a:schemeClr val="tx1">
                              <a:lumMod val="75000"/>
                              <a:lumOff val="25000"/>
                            </a:schemeClr>
                          </a:solidFill>
                          <a:effectLst/>
                        </a:rPr>
                        <a:t>Georgia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1978218020"/>
                  </a:ext>
                </a:extLst>
              </a:tr>
              <a:tr h="162789">
                <a:tc>
                  <a:txBody>
                    <a:bodyPr/>
                    <a:lstStyle/>
                    <a:p>
                      <a:pPr marL="0" marR="0">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31823290"/>
                  </a:ext>
                </a:extLst>
              </a:tr>
              <a:tr h="162789">
                <a:tc>
                  <a:txBody>
                    <a:bodyPr/>
                    <a:lstStyle/>
                    <a:p>
                      <a:pPr marL="0" marR="0">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841680536"/>
                  </a:ext>
                </a:extLst>
              </a:tr>
              <a:tr h="172645">
                <a:tc>
                  <a:txBody>
                    <a:bodyPr/>
                    <a:lstStyle/>
                    <a:p>
                      <a:pPr marL="0" marR="0">
                        <a:spcBef>
                          <a:spcPts val="0"/>
                        </a:spcBef>
                        <a:spcAft>
                          <a:spcPts val="0"/>
                        </a:spcAft>
                      </a:pPr>
                      <a:r>
                        <a:rPr lang="en-ZA" sz="900">
                          <a:solidFill>
                            <a:schemeClr val="tx1">
                              <a:lumMod val="75000"/>
                              <a:lumOff val="25000"/>
                            </a:schemeClr>
                          </a:solidFill>
                          <a:effectLst/>
                        </a:rPr>
                        <a:t>Russian Federation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708564827"/>
                  </a:ext>
                </a:extLst>
              </a:tr>
              <a:tr h="162789">
                <a:tc>
                  <a:txBody>
                    <a:bodyPr/>
                    <a:lstStyle/>
                    <a:p>
                      <a:pPr marL="0" marR="0">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87349702"/>
                  </a:ext>
                </a:extLst>
              </a:tr>
              <a:tr h="162789">
                <a:tc>
                  <a:txBody>
                    <a:bodyPr/>
                    <a:lstStyle/>
                    <a:p>
                      <a:pPr marL="0" marR="0">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1149606170"/>
                  </a:ext>
                </a:extLst>
              </a:tr>
              <a:tr h="162789">
                <a:tc>
                  <a:txBody>
                    <a:bodyPr/>
                    <a:lstStyle/>
                    <a:p>
                      <a:pPr marL="0" marR="0">
                        <a:spcBef>
                          <a:spcPts val="0"/>
                        </a:spcBef>
                        <a:spcAft>
                          <a:spcPts val="0"/>
                        </a:spcAft>
                      </a:pPr>
                      <a:r>
                        <a:rPr lang="en-ZA" sz="900">
                          <a:solidFill>
                            <a:schemeClr val="tx1">
                              <a:lumMod val="75000"/>
                              <a:lumOff val="25000"/>
                            </a:schemeClr>
                          </a:solidFill>
                          <a:effectLst/>
                        </a:rPr>
                        <a:t>Uzbekistan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32898609"/>
                  </a:ext>
                </a:extLst>
              </a:tr>
            </a:tbl>
          </a:graphicData>
        </a:graphic>
      </p:graphicFrame>
      <p:sp>
        <p:nvSpPr>
          <p:cNvPr id="12" name="Oval 11"/>
          <p:cNvSpPr/>
          <p:nvPr/>
        </p:nvSpPr>
        <p:spPr>
          <a:xfrm>
            <a:off x="1993187" y="4062372"/>
            <a:ext cx="2152435" cy="10797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40034" y="1110385"/>
            <a:ext cx="4018277" cy="25994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936679" y="1068661"/>
            <a:ext cx="3149029" cy="11402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740034" y="3994555"/>
            <a:ext cx="4018277" cy="265489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368324" y="4962555"/>
            <a:ext cx="687299" cy="246221"/>
          </a:xfrm>
          <a:prstGeom prst="rect">
            <a:avLst/>
          </a:prstGeom>
          <a:noFill/>
        </p:spPr>
        <p:txBody>
          <a:bodyPr wrap="square" rtlCol="0">
            <a:spAutoFit/>
          </a:bodyPr>
          <a:lstStyle/>
          <a:p>
            <a:r>
              <a:rPr lang="en-US" sz="1000" dirty="0">
                <a:latin typeface="+mj-lt"/>
              </a:rPr>
              <a:t>X : Yes</a:t>
            </a:r>
          </a:p>
        </p:txBody>
      </p:sp>
      <p:sp>
        <p:nvSpPr>
          <p:cNvPr id="16" name="Title 15">
            <a:extLst>
              <a:ext uri="{FF2B5EF4-FFF2-40B4-BE49-F238E27FC236}">
                <a16:creationId xmlns:a16="http://schemas.microsoft.com/office/drawing/2014/main" id="{79946544-93F4-568A-FCCA-AC73DE213C1D}"/>
              </a:ext>
            </a:extLst>
          </p:cNvPr>
          <p:cNvSpPr>
            <a:spLocks noGrp="1"/>
          </p:cNvSpPr>
          <p:nvPr>
            <p:ph type="title"/>
          </p:nvPr>
        </p:nvSpPr>
        <p:spPr/>
        <p:txBody>
          <a:bodyPr>
            <a:normAutofit/>
          </a:bodyPr>
          <a:lstStyle/>
          <a:p>
            <a:r>
              <a:rPr lang="en-US" dirty="0"/>
              <a:t>Availability of services within dialysis care </a:t>
            </a:r>
          </a:p>
        </p:txBody>
      </p:sp>
      <p:sp>
        <p:nvSpPr>
          <p:cNvPr id="2" name="Date Placeholder 3">
            <a:extLst>
              <a:ext uri="{FF2B5EF4-FFF2-40B4-BE49-F238E27FC236}">
                <a16:creationId xmlns:a16="http://schemas.microsoft.com/office/drawing/2014/main" id="{4F170790-85C6-7607-A7F8-306775D5D8AA}"/>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30A18344-06AE-89A5-49B5-BDF762030F89}"/>
              </a:ext>
            </a:extLst>
          </p:cNvPr>
          <p:cNvSpPr>
            <a:spLocks noGrp="1"/>
          </p:cNvSpPr>
          <p:nvPr>
            <p:ph type="ftr" sz="quarter" idx="3"/>
          </p:nvPr>
        </p:nvSpPr>
        <p:spPr/>
        <p:txBody>
          <a:bodyPr/>
          <a:lstStyle/>
          <a:p>
            <a:r>
              <a:rPr lang="en-US" dirty="0"/>
              <a:t>International Society of Nephrology</a:t>
            </a:r>
          </a:p>
        </p:txBody>
      </p:sp>
      <p:sp>
        <p:nvSpPr>
          <p:cNvPr id="11" name="Slide Number Placeholder 5">
            <a:extLst>
              <a:ext uri="{FF2B5EF4-FFF2-40B4-BE49-F238E27FC236}">
                <a16:creationId xmlns:a16="http://schemas.microsoft.com/office/drawing/2014/main" id="{0D9D21DB-57FD-2CF2-A9B3-09C46349C2C9}"/>
              </a:ext>
            </a:extLst>
          </p:cNvPr>
          <p:cNvSpPr>
            <a:spLocks noGrp="1"/>
          </p:cNvSpPr>
          <p:nvPr>
            <p:ph type="sldNum" sz="quarter" idx="4"/>
          </p:nvPr>
        </p:nvSpPr>
        <p:spPr/>
        <p:txBody>
          <a:bodyPr/>
          <a:lstStyle/>
          <a:p>
            <a:fld id="{4A9CEFBC-9863-BD47-BA2B-008170C231CB}" type="slidenum">
              <a:rPr lang="en-US" smtClean="0"/>
              <a:pPr/>
              <a:t>28</a:t>
            </a:fld>
            <a:endParaRPr lang="en-US" dirty="0"/>
          </a:p>
        </p:txBody>
      </p:sp>
    </p:spTree>
    <p:extLst>
      <p:ext uri="{BB962C8B-B14F-4D97-AF65-F5344CB8AC3E}">
        <p14:creationId xmlns:p14="http://schemas.microsoft.com/office/powerpoint/2010/main" val="2278586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0C382-9869-25AB-FE2D-548C8EC28B2F}"/>
              </a:ext>
            </a:extLst>
          </p:cNvPr>
          <p:cNvPicPr>
            <a:picLocks noChangeAspect="1"/>
          </p:cNvPicPr>
          <p:nvPr/>
        </p:nvPicPr>
        <p:blipFill>
          <a:blip r:embed="rId2"/>
          <a:stretch>
            <a:fillRect/>
          </a:stretch>
        </p:blipFill>
        <p:spPr>
          <a:xfrm>
            <a:off x="393547" y="1598678"/>
            <a:ext cx="6067405" cy="368737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75108607"/>
              </p:ext>
            </p:extLst>
          </p:nvPr>
        </p:nvGraphicFramePr>
        <p:xfrm>
          <a:off x="6978315" y="2321952"/>
          <a:ext cx="4716376" cy="2430749"/>
        </p:xfrm>
        <a:graphic>
          <a:graphicData uri="http://schemas.openxmlformats.org/drawingml/2006/table">
            <a:tbl>
              <a:tblPr firstRow="1" firstCol="1" bandRow="1">
                <a:tableStyleId>{F5AB1C69-6EDB-4FF4-983F-18BD219EF322}</a:tableStyleId>
              </a:tblPr>
              <a:tblGrid>
                <a:gridCol w="1124726">
                  <a:extLst>
                    <a:ext uri="{9D8B030D-6E8A-4147-A177-3AD203B41FA5}">
                      <a16:colId xmlns:a16="http://schemas.microsoft.com/office/drawing/2014/main" val="255299895"/>
                    </a:ext>
                  </a:extLst>
                </a:gridCol>
                <a:gridCol w="718330">
                  <a:extLst>
                    <a:ext uri="{9D8B030D-6E8A-4147-A177-3AD203B41FA5}">
                      <a16:colId xmlns:a16="http://schemas.microsoft.com/office/drawing/2014/main" val="2691583155"/>
                    </a:ext>
                  </a:extLst>
                </a:gridCol>
                <a:gridCol w="718330">
                  <a:extLst>
                    <a:ext uri="{9D8B030D-6E8A-4147-A177-3AD203B41FA5}">
                      <a16:colId xmlns:a16="http://schemas.microsoft.com/office/drawing/2014/main" val="4189894559"/>
                    </a:ext>
                  </a:extLst>
                </a:gridCol>
                <a:gridCol w="718330">
                  <a:extLst>
                    <a:ext uri="{9D8B030D-6E8A-4147-A177-3AD203B41FA5}">
                      <a16:colId xmlns:a16="http://schemas.microsoft.com/office/drawing/2014/main" val="3727574075"/>
                    </a:ext>
                  </a:extLst>
                </a:gridCol>
                <a:gridCol w="718330">
                  <a:extLst>
                    <a:ext uri="{9D8B030D-6E8A-4147-A177-3AD203B41FA5}">
                      <a16:colId xmlns:a16="http://schemas.microsoft.com/office/drawing/2014/main" val="3756534958"/>
                    </a:ext>
                  </a:extLst>
                </a:gridCol>
                <a:gridCol w="718330">
                  <a:extLst>
                    <a:ext uri="{9D8B030D-6E8A-4147-A177-3AD203B41FA5}">
                      <a16:colId xmlns:a16="http://schemas.microsoft.com/office/drawing/2014/main" val="156212171"/>
                    </a:ext>
                  </a:extLst>
                </a:gridCol>
              </a:tblGrid>
              <a:tr h="0">
                <a:tc rowSpan="2">
                  <a:txBody>
                    <a:bodyPr/>
                    <a:lstStyle/>
                    <a:p>
                      <a:pPr marL="0" marR="0" algn="ctr">
                        <a:spcBef>
                          <a:spcPts val="0"/>
                        </a:spcBef>
                        <a:spcAft>
                          <a:spcPts val="0"/>
                        </a:spcAft>
                      </a:pP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900" dirty="0">
                          <a:solidFill>
                            <a:schemeClr val="tx1">
                              <a:lumMod val="75000"/>
                              <a:lumOff val="25000"/>
                            </a:schemeClr>
                          </a:solidFill>
                          <a:effectLst/>
                        </a:rPr>
                        <a:t>Availability of Home hemodialysis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482656"/>
                  </a:ext>
                </a:extLst>
              </a:tr>
              <a:tr h="548159">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Never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N/A (dialysis not provided)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440974288"/>
                  </a:ext>
                </a:extLst>
              </a:tr>
              <a:tr h="174543">
                <a:tc>
                  <a:txBody>
                    <a:bodyPr/>
                    <a:lstStyle/>
                    <a:p>
                      <a:pPr marL="0" marR="0">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161490784"/>
                  </a:ext>
                </a:extLst>
              </a:tr>
              <a:tr h="174543">
                <a:tc>
                  <a:txBody>
                    <a:bodyPr/>
                    <a:lstStyle/>
                    <a:p>
                      <a:pPr marL="0" marR="0">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354286063"/>
                  </a:ext>
                </a:extLst>
              </a:tr>
              <a:tr h="174543">
                <a:tc>
                  <a:txBody>
                    <a:bodyPr/>
                    <a:lstStyle/>
                    <a:p>
                      <a:pPr marL="0" marR="0">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624706707"/>
                  </a:ext>
                </a:extLst>
              </a:tr>
              <a:tr h="174543">
                <a:tc>
                  <a:txBody>
                    <a:bodyPr/>
                    <a:lstStyle/>
                    <a:p>
                      <a:pPr marL="0" marR="0">
                        <a:spcBef>
                          <a:spcPts val="0"/>
                        </a:spcBef>
                        <a:spcAft>
                          <a:spcPts val="0"/>
                        </a:spcAft>
                      </a:pPr>
                      <a:r>
                        <a:rPr lang="en-ZA" sz="900">
                          <a:solidFill>
                            <a:schemeClr val="tx1">
                              <a:lumMod val="75000"/>
                              <a:lumOff val="25000"/>
                            </a:schemeClr>
                          </a:solidFill>
                          <a:effectLst/>
                        </a:rPr>
                        <a:t>Georgia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978218020"/>
                  </a:ext>
                </a:extLst>
              </a:tr>
              <a:tr h="174543">
                <a:tc>
                  <a:txBody>
                    <a:bodyPr/>
                    <a:lstStyle/>
                    <a:p>
                      <a:pPr marL="0" marR="0">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31823290"/>
                  </a:ext>
                </a:extLst>
              </a:tr>
              <a:tr h="174543">
                <a:tc>
                  <a:txBody>
                    <a:bodyPr/>
                    <a:lstStyle/>
                    <a:p>
                      <a:pPr marL="0" marR="0">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693467372"/>
                  </a:ext>
                </a:extLst>
              </a:tr>
              <a:tr h="174543">
                <a:tc>
                  <a:txBody>
                    <a:bodyPr/>
                    <a:lstStyle/>
                    <a:p>
                      <a:pPr marL="0" marR="0">
                        <a:spcBef>
                          <a:spcPts val="0"/>
                        </a:spcBef>
                        <a:spcAft>
                          <a:spcPts val="0"/>
                        </a:spcAft>
                      </a:pPr>
                      <a:r>
                        <a:rPr lang="en-ZA" sz="900">
                          <a:solidFill>
                            <a:schemeClr val="tx1">
                              <a:lumMod val="75000"/>
                              <a:lumOff val="25000"/>
                            </a:schemeClr>
                          </a:solidFill>
                          <a:effectLst/>
                        </a:rPr>
                        <a:t>Russian Federation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708564827"/>
                  </a:ext>
                </a:extLst>
              </a:tr>
              <a:tr h="174543">
                <a:tc>
                  <a:txBody>
                    <a:bodyPr/>
                    <a:lstStyle/>
                    <a:p>
                      <a:pPr marL="0" marR="0">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87349702"/>
                  </a:ext>
                </a:extLst>
              </a:tr>
              <a:tr h="174543">
                <a:tc>
                  <a:txBody>
                    <a:bodyPr/>
                    <a:lstStyle/>
                    <a:p>
                      <a:pPr marL="0" marR="0">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149606170"/>
                  </a:ext>
                </a:extLst>
              </a:tr>
              <a:tr h="174543">
                <a:tc>
                  <a:txBody>
                    <a:bodyPr/>
                    <a:lstStyle/>
                    <a:p>
                      <a:pPr marL="0" marR="0">
                        <a:spcBef>
                          <a:spcPts val="0"/>
                        </a:spcBef>
                        <a:spcAft>
                          <a:spcPts val="0"/>
                        </a:spcAft>
                      </a:pPr>
                      <a:r>
                        <a:rPr lang="en-ZA" sz="900">
                          <a:solidFill>
                            <a:schemeClr val="tx1">
                              <a:lumMod val="75000"/>
                              <a:lumOff val="25000"/>
                            </a:schemeClr>
                          </a:solidFill>
                          <a:effectLst/>
                        </a:rPr>
                        <a:t>Uzbekistan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32898609"/>
                  </a:ext>
                </a:extLst>
              </a:tr>
            </a:tbl>
          </a:graphicData>
        </a:graphic>
      </p:graphicFrame>
      <p:sp>
        <p:nvSpPr>
          <p:cNvPr id="5" name="Oval 4"/>
          <p:cNvSpPr/>
          <p:nvPr/>
        </p:nvSpPr>
        <p:spPr>
          <a:xfrm>
            <a:off x="2296814" y="1756971"/>
            <a:ext cx="3086844" cy="14758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91158" y="1558090"/>
            <a:ext cx="6069794" cy="378393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922749" y="4758396"/>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DA9A44EB-FD63-9483-68DE-2E9ACD4DF844}"/>
              </a:ext>
            </a:extLst>
          </p:cNvPr>
          <p:cNvSpPr>
            <a:spLocks noGrp="1"/>
          </p:cNvSpPr>
          <p:nvPr>
            <p:ph type="title"/>
          </p:nvPr>
        </p:nvSpPr>
        <p:spPr/>
        <p:txBody>
          <a:bodyPr>
            <a:normAutofit/>
          </a:bodyPr>
          <a:lstStyle/>
          <a:p>
            <a:r>
              <a:rPr lang="en-US" dirty="0"/>
              <a:t>Availability of Home hemodialysis</a:t>
            </a:r>
          </a:p>
        </p:txBody>
      </p:sp>
      <p:sp>
        <p:nvSpPr>
          <p:cNvPr id="2" name="Date Placeholder 3">
            <a:extLst>
              <a:ext uri="{FF2B5EF4-FFF2-40B4-BE49-F238E27FC236}">
                <a16:creationId xmlns:a16="http://schemas.microsoft.com/office/drawing/2014/main" id="{F6944A68-E72A-284E-9FD5-06257066E141}"/>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A25FB360-F627-E366-14F8-DF6D48C5ED55}"/>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8C71209A-044E-2D36-4EA0-287A86D6C30A}"/>
              </a:ext>
            </a:extLst>
          </p:cNvPr>
          <p:cNvSpPr>
            <a:spLocks noGrp="1"/>
          </p:cNvSpPr>
          <p:nvPr>
            <p:ph type="sldNum" sz="quarter" idx="4"/>
          </p:nvPr>
        </p:nvSpPr>
        <p:spPr/>
        <p:txBody>
          <a:bodyPr/>
          <a:lstStyle/>
          <a:p>
            <a:fld id="{4A9CEFBC-9863-BD47-BA2B-008170C231CB}" type="slidenum">
              <a:rPr lang="en-US" smtClean="0"/>
              <a:pPr/>
              <a:t>29</a:t>
            </a:fld>
            <a:endParaRPr lang="en-US" dirty="0"/>
          </a:p>
        </p:txBody>
      </p:sp>
    </p:spTree>
    <p:extLst>
      <p:ext uri="{BB962C8B-B14F-4D97-AF65-F5344CB8AC3E}">
        <p14:creationId xmlns:p14="http://schemas.microsoft.com/office/powerpoint/2010/main" val="204279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dirty="0"/>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dirty="0"/>
              <a:t>Aim</a:t>
            </a:r>
          </a:p>
          <a:p>
            <a:pPr>
              <a:lnSpc>
                <a:spcPct val="110000"/>
              </a:lnSpc>
              <a:spcBef>
                <a:spcPts val="3600"/>
              </a:spcBef>
            </a:pPr>
            <a:r>
              <a:rPr lang="en-AU" sz="2400" dirty="0"/>
              <a:t>Methods</a:t>
            </a:r>
          </a:p>
          <a:p>
            <a:pPr>
              <a:lnSpc>
                <a:spcPct val="110000"/>
              </a:lnSpc>
              <a:spcBef>
                <a:spcPts val="3600"/>
              </a:spcBef>
            </a:pPr>
            <a:r>
              <a:rPr lang="en-AU" sz="2400" dirty="0"/>
              <a:t>Key Results</a:t>
            </a:r>
          </a:p>
          <a:p>
            <a:pPr marL="0" indent="0">
              <a:lnSpc>
                <a:spcPct val="110000"/>
              </a:lnSpc>
              <a:spcBef>
                <a:spcPts val="3600"/>
              </a:spcBef>
              <a:buNone/>
            </a:pPr>
            <a:endParaRPr lang="en-AU" sz="2400" dirty="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dirty="0"/>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3937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43279-C1FA-F721-AF05-88BE6F29D401}"/>
              </a:ext>
            </a:extLst>
          </p:cNvPr>
          <p:cNvPicPr>
            <a:picLocks noChangeAspect="1"/>
          </p:cNvPicPr>
          <p:nvPr/>
        </p:nvPicPr>
        <p:blipFill>
          <a:blip r:embed="rId2"/>
          <a:stretch>
            <a:fillRect/>
          </a:stretch>
        </p:blipFill>
        <p:spPr>
          <a:xfrm>
            <a:off x="495883" y="1402213"/>
            <a:ext cx="6629245" cy="391959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38659958"/>
              </p:ext>
            </p:extLst>
          </p:nvPr>
        </p:nvGraphicFramePr>
        <p:xfrm>
          <a:off x="7628562" y="2204617"/>
          <a:ext cx="4452901" cy="2448771"/>
        </p:xfrm>
        <a:graphic>
          <a:graphicData uri="http://schemas.openxmlformats.org/drawingml/2006/table">
            <a:tbl>
              <a:tblPr firstRow="1" firstCol="1" bandRow="1">
                <a:tableStyleId>{F5AB1C69-6EDB-4FF4-983F-18BD219EF322}</a:tableStyleId>
              </a:tblPr>
              <a:tblGrid>
                <a:gridCol w="1249151">
                  <a:extLst>
                    <a:ext uri="{9D8B030D-6E8A-4147-A177-3AD203B41FA5}">
                      <a16:colId xmlns:a16="http://schemas.microsoft.com/office/drawing/2014/main" val="3581765221"/>
                    </a:ext>
                  </a:extLst>
                </a:gridCol>
                <a:gridCol w="764575">
                  <a:extLst>
                    <a:ext uri="{9D8B030D-6E8A-4147-A177-3AD203B41FA5}">
                      <a16:colId xmlns:a16="http://schemas.microsoft.com/office/drawing/2014/main" val="2901485659"/>
                    </a:ext>
                  </a:extLst>
                </a:gridCol>
                <a:gridCol w="764575">
                  <a:extLst>
                    <a:ext uri="{9D8B030D-6E8A-4147-A177-3AD203B41FA5}">
                      <a16:colId xmlns:a16="http://schemas.microsoft.com/office/drawing/2014/main" val="1862943572"/>
                    </a:ext>
                  </a:extLst>
                </a:gridCol>
                <a:gridCol w="760235">
                  <a:extLst>
                    <a:ext uri="{9D8B030D-6E8A-4147-A177-3AD203B41FA5}">
                      <a16:colId xmlns:a16="http://schemas.microsoft.com/office/drawing/2014/main" val="2695906846"/>
                    </a:ext>
                  </a:extLst>
                </a:gridCol>
                <a:gridCol w="914365">
                  <a:extLst>
                    <a:ext uri="{9D8B030D-6E8A-4147-A177-3AD203B41FA5}">
                      <a16:colId xmlns:a16="http://schemas.microsoft.com/office/drawing/2014/main" val="1270984059"/>
                    </a:ext>
                  </a:extLst>
                </a:gridCol>
              </a:tblGrid>
              <a:tr h="0">
                <a:tc rowSpan="2">
                  <a:txBody>
                    <a:bodyPr/>
                    <a:lstStyle/>
                    <a:p>
                      <a:pPr marL="0" marR="0" algn="ctr">
                        <a:spcBef>
                          <a:spcPts val="0"/>
                        </a:spcBef>
                        <a:spcAft>
                          <a:spcPts val="0"/>
                        </a:spcAft>
                      </a:pPr>
                      <a:r>
                        <a:rPr lang="en-US" sz="900" dirty="0">
                          <a:solidFill>
                            <a:schemeClr val="tx1">
                              <a:lumMod val="75000"/>
                              <a:lumOff val="25000"/>
                            </a:schemeClr>
                          </a:solidFill>
                          <a:effectLst/>
                          <a:latin typeface="+mj-lt"/>
                        </a:rPr>
                        <a:t> </a:t>
                      </a: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012" marR="43012" marT="0" marB="0" anchor="ctr"/>
                </a:tc>
                <a:tc gridSpan="4">
                  <a:txBody>
                    <a:bodyPr/>
                    <a:lstStyle/>
                    <a:p>
                      <a:pPr marL="0" marR="0" algn="ctr">
                        <a:spcBef>
                          <a:spcPts val="0"/>
                        </a:spcBef>
                        <a:spcAft>
                          <a:spcPts val="0"/>
                        </a:spcAft>
                      </a:pPr>
                      <a:r>
                        <a:rPr lang="en-US" sz="800" dirty="0">
                          <a:solidFill>
                            <a:schemeClr val="tx1">
                              <a:lumMod val="75000"/>
                              <a:lumOff val="25000"/>
                            </a:schemeClr>
                          </a:solidFill>
                          <a:effectLst/>
                          <a:latin typeface="+mj-lt"/>
                        </a:rPr>
                        <a:t>Established conservative care that is chosen or medically advised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361981">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mj-lt"/>
                        </a:rPr>
                        <a:t>Generally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Unknown</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N/A (conservative</a:t>
                      </a:r>
                      <a:r>
                        <a:rPr lang="en-ZA" sz="800" baseline="0" dirty="0">
                          <a:solidFill>
                            <a:schemeClr val="tx1">
                              <a:lumMod val="75000"/>
                              <a:lumOff val="25000"/>
                            </a:schemeClr>
                          </a:solidFill>
                          <a:effectLst/>
                          <a:latin typeface="+mj-lt"/>
                        </a:rPr>
                        <a:t> care</a:t>
                      </a:r>
                      <a:r>
                        <a:rPr lang="en-ZA" sz="800" dirty="0">
                          <a:solidFill>
                            <a:schemeClr val="tx1">
                              <a:lumMod val="75000"/>
                              <a:lumOff val="25000"/>
                            </a:schemeClr>
                          </a:solidFill>
                          <a:effectLst/>
                          <a:latin typeface="+mj-lt"/>
                        </a:rPr>
                        <a:t> not available)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02517945"/>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616946820"/>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177056856"/>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007233731"/>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030796393"/>
                  </a:ext>
                </a:extLst>
              </a:tr>
              <a:tr h="196487">
                <a:tc>
                  <a:txBody>
                    <a:bodyPr/>
                    <a:lstStyle/>
                    <a:p>
                      <a:pPr marL="0" marR="0">
                        <a:spcBef>
                          <a:spcPts val="0"/>
                        </a:spcBef>
                        <a:spcAft>
                          <a:spcPts val="0"/>
                        </a:spcAft>
                      </a:pPr>
                      <a:r>
                        <a:rPr lang="en-US" sz="900" dirty="0">
                          <a:solidFill>
                            <a:schemeClr val="tx1">
                              <a:lumMod val="75000"/>
                              <a:lumOff val="25000"/>
                            </a:schemeClr>
                          </a:solidFill>
                          <a:effectLst/>
                          <a:latin typeface="+mj-l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139137300"/>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627265413"/>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112417850"/>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7683112"/>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63520765"/>
                  </a:ext>
                </a:extLst>
              </a:tr>
            </a:tbl>
          </a:graphicData>
        </a:graphic>
      </p:graphicFrame>
      <p:sp>
        <p:nvSpPr>
          <p:cNvPr id="13" name="Rectangle 12"/>
          <p:cNvSpPr/>
          <p:nvPr/>
        </p:nvSpPr>
        <p:spPr>
          <a:xfrm>
            <a:off x="495883" y="1411284"/>
            <a:ext cx="6629245" cy="391959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553128" y="1527126"/>
            <a:ext cx="3395609" cy="14986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7628562" y="4653383"/>
            <a:ext cx="687299" cy="246221"/>
          </a:xfrm>
          <a:prstGeom prst="rect">
            <a:avLst/>
          </a:prstGeom>
          <a:noFill/>
        </p:spPr>
        <p:txBody>
          <a:bodyPr wrap="square" rtlCol="0">
            <a:spAutoFit/>
          </a:bodyPr>
          <a:lstStyle/>
          <a:p>
            <a:r>
              <a:rPr lang="en-US" sz="1000" dirty="0">
                <a:latin typeface="+mj-lt"/>
              </a:rPr>
              <a:t>X : Yes</a:t>
            </a:r>
          </a:p>
        </p:txBody>
      </p:sp>
      <p:sp>
        <p:nvSpPr>
          <p:cNvPr id="7" name="Title 6">
            <a:extLst>
              <a:ext uri="{FF2B5EF4-FFF2-40B4-BE49-F238E27FC236}">
                <a16:creationId xmlns:a16="http://schemas.microsoft.com/office/drawing/2014/main" id="{38C844EA-246F-D8FB-EC8D-9FB4C9B1C4A2}"/>
              </a:ext>
            </a:extLst>
          </p:cNvPr>
          <p:cNvSpPr>
            <a:spLocks noGrp="1"/>
          </p:cNvSpPr>
          <p:nvPr>
            <p:ph type="title"/>
          </p:nvPr>
        </p:nvSpPr>
        <p:spPr/>
        <p:txBody>
          <a:bodyPr>
            <a:normAutofit fontScale="90000"/>
          </a:bodyPr>
          <a:lstStyle/>
          <a:p>
            <a:r>
              <a:rPr lang="en-US" dirty="0"/>
              <a:t>Capacity for conservative kidney management (CKM)</a:t>
            </a:r>
          </a:p>
        </p:txBody>
      </p:sp>
      <p:sp>
        <p:nvSpPr>
          <p:cNvPr id="2" name="Date Placeholder 3">
            <a:extLst>
              <a:ext uri="{FF2B5EF4-FFF2-40B4-BE49-F238E27FC236}">
                <a16:creationId xmlns:a16="http://schemas.microsoft.com/office/drawing/2014/main" id="{4679F197-7EBD-5249-C7BB-BDA266574770}"/>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9D872B77-D367-5659-AE10-200430FB0210}"/>
              </a:ext>
            </a:extLst>
          </p:cNvPr>
          <p:cNvSpPr>
            <a:spLocks noGrp="1"/>
          </p:cNvSpPr>
          <p:nvPr>
            <p:ph type="ftr" sz="quarter" idx="3"/>
          </p:nvPr>
        </p:nvSpPr>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C43D27BF-3CAC-8A9C-6662-45B92000FA69}"/>
              </a:ext>
            </a:extLst>
          </p:cNvPr>
          <p:cNvSpPr>
            <a:spLocks noGrp="1"/>
          </p:cNvSpPr>
          <p:nvPr>
            <p:ph type="sldNum" sz="quarter" idx="4"/>
          </p:nvPr>
        </p:nvSpPr>
        <p:spPr/>
        <p:txBody>
          <a:bodyPr/>
          <a:lstStyle/>
          <a:p>
            <a:fld id="{4A9CEFBC-9863-BD47-BA2B-008170C231CB}" type="slidenum">
              <a:rPr lang="en-US" smtClean="0"/>
              <a:pPr/>
              <a:t>30</a:t>
            </a:fld>
            <a:endParaRPr lang="en-US" dirty="0"/>
          </a:p>
        </p:txBody>
      </p:sp>
    </p:spTree>
    <p:extLst>
      <p:ext uri="{BB962C8B-B14F-4D97-AF65-F5344CB8AC3E}">
        <p14:creationId xmlns:p14="http://schemas.microsoft.com/office/powerpoint/2010/main" val="4086985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9005A20-02E7-6481-75AB-C5A088A8DE9D}"/>
              </a:ext>
            </a:extLst>
          </p:cNvPr>
          <p:cNvPicPr>
            <a:picLocks noChangeAspect="1"/>
          </p:cNvPicPr>
          <p:nvPr/>
        </p:nvPicPr>
        <p:blipFill>
          <a:blip r:embed="rId2"/>
          <a:stretch>
            <a:fillRect/>
          </a:stretch>
        </p:blipFill>
        <p:spPr>
          <a:xfrm>
            <a:off x="793835" y="3947144"/>
            <a:ext cx="4195260" cy="2696910"/>
          </a:xfrm>
          <a:prstGeom prst="rect">
            <a:avLst/>
          </a:prstGeom>
        </p:spPr>
      </p:pic>
      <p:pic>
        <p:nvPicPr>
          <p:cNvPr id="16" name="Picture 15">
            <a:extLst>
              <a:ext uri="{FF2B5EF4-FFF2-40B4-BE49-F238E27FC236}">
                <a16:creationId xmlns:a16="http://schemas.microsoft.com/office/drawing/2014/main" id="{27DDDE43-8CFC-866B-CDBB-641CE161D2F5}"/>
              </a:ext>
            </a:extLst>
          </p:cNvPr>
          <p:cNvPicPr>
            <a:picLocks noChangeAspect="1"/>
          </p:cNvPicPr>
          <p:nvPr/>
        </p:nvPicPr>
        <p:blipFill>
          <a:blip r:embed="rId3"/>
          <a:stretch>
            <a:fillRect/>
          </a:stretch>
        </p:blipFill>
        <p:spPr>
          <a:xfrm>
            <a:off x="793834" y="1109768"/>
            <a:ext cx="4195261" cy="261230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564049555"/>
              </p:ext>
            </p:extLst>
          </p:nvPr>
        </p:nvGraphicFramePr>
        <p:xfrm>
          <a:off x="5540547" y="2119456"/>
          <a:ext cx="6305554" cy="2787825"/>
        </p:xfrm>
        <a:graphic>
          <a:graphicData uri="http://schemas.openxmlformats.org/drawingml/2006/table">
            <a:tbl>
              <a:tblPr firstRow="1" firstCol="1" bandRow="1">
                <a:tableStyleId>{F5AB1C69-6EDB-4FF4-983F-18BD219EF322}</a:tableStyleId>
              </a:tblPr>
              <a:tblGrid>
                <a:gridCol w="1025108">
                  <a:extLst>
                    <a:ext uri="{9D8B030D-6E8A-4147-A177-3AD203B41FA5}">
                      <a16:colId xmlns:a16="http://schemas.microsoft.com/office/drawing/2014/main" val="3581765221"/>
                    </a:ext>
                  </a:extLst>
                </a:gridCol>
                <a:gridCol w="627442">
                  <a:extLst>
                    <a:ext uri="{9D8B030D-6E8A-4147-A177-3AD203B41FA5}">
                      <a16:colId xmlns:a16="http://schemas.microsoft.com/office/drawing/2014/main" val="2901485659"/>
                    </a:ext>
                  </a:extLst>
                </a:gridCol>
                <a:gridCol w="627442">
                  <a:extLst>
                    <a:ext uri="{9D8B030D-6E8A-4147-A177-3AD203B41FA5}">
                      <a16:colId xmlns:a16="http://schemas.microsoft.com/office/drawing/2014/main" val="1862943572"/>
                    </a:ext>
                  </a:extLst>
                </a:gridCol>
                <a:gridCol w="623882">
                  <a:extLst>
                    <a:ext uri="{9D8B030D-6E8A-4147-A177-3AD203B41FA5}">
                      <a16:colId xmlns:a16="http://schemas.microsoft.com/office/drawing/2014/main" val="2695906846"/>
                    </a:ext>
                  </a:extLst>
                </a:gridCol>
                <a:gridCol w="750367">
                  <a:extLst>
                    <a:ext uri="{9D8B030D-6E8A-4147-A177-3AD203B41FA5}">
                      <a16:colId xmlns:a16="http://schemas.microsoft.com/office/drawing/2014/main" val="1270984059"/>
                    </a:ext>
                  </a:extLst>
                </a:gridCol>
                <a:gridCol w="627442">
                  <a:extLst>
                    <a:ext uri="{9D8B030D-6E8A-4147-A177-3AD203B41FA5}">
                      <a16:colId xmlns:a16="http://schemas.microsoft.com/office/drawing/2014/main" val="19144895"/>
                    </a:ext>
                  </a:extLst>
                </a:gridCol>
                <a:gridCol w="627442">
                  <a:extLst>
                    <a:ext uri="{9D8B030D-6E8A-4147-A177-3AD203B41FA5}">
                      <a16:colId xmlns:a16="http://schemas.microsoft.com/office/drawing/2014/main" val="2039520344"/>
                    </a:ext>
                  </a:extLst>
                </a:gridCol>
                <a:gridCol w="657013">
                  <a:extLst>
                    <a:ext uri="{9D8B030D-6E8A-4147-A177-3AD203B41FA5}">
                      <a16:colId xmlns:a16="http://schemas.microsoft.com/office/drawing/2014/main" val="1913040182"/>
                    </a:ext>
                  </a:extLst>
                </a:gridCol>
                <a:gridCol w="739416">
                  <a:extLst>
                    <a:ext uri="{9D8B030D-6E8A-4147-A177-3AD203B41FA5}">
                      <a16:colId xmlns:a16="http://schemas.microsoft.com/office/drawing/2014/main" val="708671191"/>
                    </a:ext>
                  </a:extLst>
                </a:gridCol>
              </a:tblGrid>
              <a:tr h="0">
                <a:tc rowSpan="2">
                  <a:txBody>
                    <a:bodyPr/>
                    <a:lstStyle/>
                    <a:p>
                      <a:pPr marL="0" marR="0" algn="ctr">
                        <a:spcBef>
                          <a:spcPts val="0"/>
                        </a:spcBef>
                        <a:spcAft>
                          <a:spcPts val="0"/>
                        </a:spcAft>
                      </a:pPr>
                      <a:r>
                        <a:rPr lang="en-US" sz="900" dirty="0">
                          <a:solidFill>
                            <a:schemeClr val="tx1">
                              <a:lumMod val="75000"/>
                              <a:lumOff val="25000"/>
                            </a:schemeClr>
                          </a:solidFill>
                          <a:effectLst/>
                          <a:latin typeface="+mj-lt"/>
                        </a:rPr>
                        <a:t> </a:t>
                      </a: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012" marR="43012"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j-lt"/>
                        </a:rPr>
                        <a:t>where resource constraints to prevent or limit access to KRT</a:t>
                      </a:r>
                      <a:endParaRPr kumimoji="0" lang="en-US" sz="900" b="0" i="0" u="none" strike="noStrike" kern="1200" cap="none" spc="0" normalizeH="0" baseline="0" noProof="0" dirty="0">
                        <a:ln>
                          <a:noFill/>
                        </a:ln>
                        <a:solidFill>
                          <a:schemeClr val="tx1"/>
                        </a:solidFill>
                        <a:effectLst/>
                        <a:uLnTx/>
                        <a:uFillTx/>
                        <a:latin typeface="+mj-lt"/>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j-lt"/>
                        </a:rPr>
                        <a:t>where there are no resource constraints to prevent or limit access to KRT</a:t>
                      </a:r>
                      <a:endParaRPr kumimoji="0" lang="en-US" sz="900" b="0" i="0" u="none" strike="noStrike" kern="1200" cap="none" spc="0" normalizeH="0" baseline="0" noProof="0" dirty="0">
                        <a:ln>
                          <a:noFill/>
                        </a:ln>
                        <a:solidFill>
                          <a:schemeClr val="tx1"/>
                        </a:solidFill>
                        <a:effectLst/>
                        <a:uLnTx/>
                        <a:uFillTx/>
                        <a:latin typeface="+mj-lt"/>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361981">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N/A (conservative</a:t>
                      </a:r>
                      <a:r>
                        <a:rPr lang="en-ZA" sz="900" baseline="0" dirty="0">
                          <a:solidFill>
                            <a:schemeClr val="tx1">
                              <a:lumMod val="75000"/>
                              <a:lumOff val="25000"/>
                            </a:schemeClr>
                          </a:solidFill>
                          <a:effectLst/>
                          <a:latin typeface="+mj-lt"/>
                        </a:rPr>
                        <a:t> care</a:t>
                      </a:r>
                      <a:r>
                        <a:rPr lang="en-ZA" sz="900" dirty="0">
                          <a:solidFill>
                            <a:schemeClr val="tx1">
                              <a:lumMod val="75000"/>
                              <a:lumOff val="25000"/>
                            </a:schemeClr>
                          </a:solidFill>
                          <a:effectLst/>
                          <a:latin typeface="+mj-lt"/>
                        </a:rPr>
                        <a:t>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N/A (conservative</a:t>
                      </a:r>
                      <a:r>
                        <a:rPr lang="en-ZA" sz="900" baseline="0" dirty="0">
                          <a:solidFill>
                            <a:schemeClr val="tx1">
                              <a:lumMod val="75000"/>
                              <a:lumOff val="25000"/>
                            </a:schemeClr>
                          </a:solidFill>
                          <a:effectLst/>
                          <a:latin typeface="+mj-lt"/>
                        </a:rPr>
                        <a:t> care</a:t>
                      </a:r>
                      <a:r>
                        <a:rPr lang="en-ZA" sz="900" dirty="0">
                          <a:solidFill>
                            <a:schemeClr val="tx1">
                              <a:lumMod val="75000"/>
                              <a:lumOff val="25000"/>
                            </a:schemeClr>
                          </a:solidFill>
                          <a:effectLst/>
                          <a:latin typeface="+mj-lt"/>
                        </a:rPr>
                        <a:t>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02517945"/>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616946820"/>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177056856"/>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007233731"/>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030796393"/>
                  </a:ext>
                </a:extLst>
              </a:tr>
              <a:tr h="201398">
                <a:tc>
                  <a:txBody>
                    <a:bodyPr/>
                    <a:lstStyle/>
                    <a:p>
                      <a:pPr marL="0" marR="0">
                        <a:spcBef>
                          <a:spcPts val="0"/>
                        </a:spcBef>
                        <a:spcAft>
                          <a:spcPts val="0"/>
                        </a:spcAft>
                      </a:pPr>
                      <a:r>
                        <a:rPr lang="en-US" sz="900" dirty="0">
                          <a:solidFill>
                            <a:schemeClr val="tx1">
                              <a:lumMod val="75000"/>
                              <a:lumOff val="25000"/>
                            </a:schemeClr>
                          </a:solidFill>
                          <a:effectLst/>
                          <a:latin typeface="+mj-l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139137300"/>
                  </a:ext>
                </a:extLst>
              </a:tr>
              <a:tr h="152283">
                <a:tc>
                  <a:txBody>
                    <a:bodyPr/>
                    <a:lstStyle/>
                    <a:p>
                      <a:pPr marL="0" marR="0">
                        <a:spcBef>
                          <a:spcPts val="0"/>
                        </a:spcBef>
                        <a:spcAft>
                          <a:spcPts val="0"/>
                        </a:spcAft>
                      </a:pPr>
                      <a:r>
                        <a:rPr lang="en-ZA" sz="900">
                          <a:solidFill>
                            <a:schemeClr val="tx1">
                              <a:lumMod val="75000"/>
                              <a:lumOff val="25000"/>
                            </a:schemeClr>
                          </a:solidFill>
                          <a:effectLst/>
                          <a:latin typeface="+mj-lt"/>
                        </a:rPr>
                        <a:t>Russian Federation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627265413"/>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112417850"/>
                  </a:ext>
                </a:extLst>
              </a:tr>
              <a:tr h="201398">
                <a:tc>
                  <a:txBody>
                    <a:bodyPr/>
                    <a:lstStyle/>
                    <a:p>
                      <a:pPr marL="0" marR="0">
                        <a:spcBef>
                          <a:spcPts val="0"/>
                        </a:spcBef>
                        <a:spcAft>
                          <a:spcPts val="0"/>
                        </a:spcAft>
                      </a:pPr>
                      <a:r>
                        <a:rPr lang="en-ZA" sz="900">
                          <a:solidFill>
                            <a:schemeClr val="tx1">
                              <a:lumMod val="75000"/>
                              <a:lumOff val="25000"/>
                            </a:schemeClr>
                          </a:solidFill>
                          <a:effectLst/>
                          <a:latin typeface="+mj-l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7683112"/>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63520765"/>
                  </a:ext>
                </a:extLst>
              </a:tr>
            </a:tbl>
          </a:graphicData>
        </a:graphic>
      </p:graphicFrame>
      <p:sp>
        <p:nvSpPr>
          <p:cNvPr id="12" name="Oval 11"/>
          <p:cNvSpPr/>
          <p:nvPr/>
        </p:nvSpPr>
        <p:spPr>
          <a:xfrm>
            <a:off x="2062188" y="3994010"/>
            <a:ext cx="2241109" cy="11356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793834" y="1101652"/>
            <a:ext cx="4203283" cy="262397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077453" y="1150917"/>
            <a:ext cx="1939743" cy="11299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85813" y="3943970"/>
            <a:ext cx="4203283" cy="27056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540547" y="4976390"/>
            <a:ext cx="687299" cy="246221"/>
          </a:xfrm>
          <a:prstGeom prst="rect">
            <a:avLst/>
          </a:prstGeom>
          <a:noFill/>
        </p:spPr>
        <p:txBody>
          <a:bodyPr wrap="square" rtlCol="0">
            <a:spAutoFit/>
          </a:bodyPr>
          <a:lstStyle/>
          <a:p>
            <a:r>
              <a:rPr lang="en-US" sz="1000" dirty="0">
                <a:latin typeface="+mj-lt"/>
              </a:rPr>
              <a:t>X : Yes</a:t>
            </a:r>
          </a:p>
        </p:txBody>
      </p:sp>
      <p:sp>
        <p:nvSpPr>
          <p:cNvPr id="2" name="Rectangle 1">
            <a:extLst>
              <a:ext uri="{FF2B5EF4-FFF2-40B4-BE49-F238E27FC236}">
                <a16:creationId xmlns:a16="http://schemas.microsoft.com/office/drawing/2014/main" id="{C8EF1EE6-444E-4E96-18F4-8D1588DCC244}"/>
              </a:ext>
            </a:extLst>
          </p:cNvPr>
          <p:cNvSpPr/>
          <p:nvPr/>
        </p:nvSpPr>
        <p:spPr>
          <a:xfrm>
            <a:off x="479336" y="848092"/>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3" name="Rectangle 2">
            <a:extLst>
              <a:ext uri="{FF2B5EF4-FFF2-40B4-BE49-F238E27FC236}">
                <a16:creationId xmlns:a16="http://schemas.microsoft.com/office/drawing/2014/main" id="{AB5F06CD-C9FA-CA53-D549-94CB6E69E88A}"/>
              </a:ext>
            </a:extLst>
          </p:cNvPr>
          <p:cNvSpPr/>
          <p:nvPr/>
        </p:nvSpPr>
        <p:spPr>
          <a:xfrm>
            <a:off x="450101" y="3730546"/>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there are no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9" name="Title 8">
            <a:extLst>
              <a:ext uri="{FF2B5EF4-FFF2-40B4-BE49-F238E27FC236}">
                <a16:creationId xmlns:a16="http://schemas.microsoft.com/office/drawing/2014/main" id="{FFD477AF-99A2-BBBD-A8DF-C3135508928E}"/>
              </a:ext>
            </a:extLst>
          </p:cNvPr>
          <p:cNvSpPr>
            <a:spLocks noGrp="1"/>
          </p:cNvSpPr>
          <p:nvPr>
            <p:ph type="title"/>
          </p:nvPr>
        </p:nvSpPr>
        <p:spPr>
          <a:xfrm>
            <a:off x="771524" y="357725"/>
            <a:ext cx="9459154" cy="650875"/>
          </a:xfrm>
        </p:spPr>
        <p:txBody>
          <a:bodyPr>
            <a:normAutofit fontScale="90000"/>
          </a:bodyPr>
          <a:lstStyle/>
          <a:p>
            <a:r>
              <a:rPr lang="en-US" dirty="0"/>
              <a:t>Capacity for conservative kidney management (CKM)</a:t>
            </a:r>
          </a:p>
        </p:txBody>
      </p:sp>
      <p:sp>
        <p:nvSpPr>
          <p:cNvPr id="5" name="Date Placeholder 3">
            <a:extLst>
              <a:ext uri="{FF2B5EF4-FFF2-40B4-BE49-F238E27FC236}">
                <a16:creationId xmlns:a16="http://schemas.microsoft.com/office/drawing/2014/main" id="{D6EE2E54-E4F7-530D-D0B5-414C5F823841}"/>
              </a:ext>
            </a:extLst>
          </p:cNvPr>
          <p:cNvSpPr>
            <a:spLocks noGrp="1"/>
          </p:cNvSpPr>
          <p:nvPr>
            <p:ph type="dt" sz="half" idx="2"/>
          </p:nvPr>
        </p:nvSpPr>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A7DCA840-68EE-E7F7-31D7-C6E46B4ABFCA}"/>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A1E7E36D-7715-BD5C-7DBF-FC4D0523550E}"/>
              </a:ext>
            </a:extLst>
          </p:cNvPr>
          <p:cNvSpPr>
            <a:spLocks noGrp="1"/>
          </p:cNvSpPr>
          <p:nvPr>
            <p:ph type="sldNum" sz="quarter" idx="4"/>
          </p:nvPr>
        </p:nvSpPr>
        <p:spPr/>
        <p:txBody>
          <a:bodyPr/>
          <a:lstStyle/>
          <a:p>
            <a:fld id="{4A9CEFBC-9863-BD47-BA2B-008170C231CB}" type="slidenum">
              <a:rPr lang="en-US" smtClean="0"/>
              <a:pPr/>
              <a:t>31</a:t>
            </a:fld>
            <a:endParaRPr lang="en-US" dirty="0"/>
          </a:p>
        </p:txBody>
      </p:sp>
    </p:spTree>
    <p:extLst>
      <p:ext uri="{BB962C8B-B14F-4D97-AF65-F5344CB8AC3E}">
        <p14:creationId xmlns:p14="http://schemas.microsoft.com/office/powerpoint/2010/main" val="1795919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ACFEB1-9B90-6103-59D9-7A1A4DAF1386}"/>
              </a:ext>
            </a:extLst>
          </p:cNvPr>
          <p:cNvPicPr>
            <a:picLocks noChangeAspect="1"/>
          </p:cNvPicPr>
          <p:nvPr/>
        </p:nvPicPr>
        <p:blipFill>
          <a:blip r:embed="rId2"/>
          <a:stretch>
            <a:fillRect/>
          </a:stretch>
        </p:blipFill>
        <p:spPr>
          <a:xfrm>
            <a:off x="342358" y="1588723"/>
            <a:ext cx="5514247" cy="373743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33289503"/>
              </p:ext>
            </p:extLst>
          </p:nvPr>
        </p:nvGraphicFramePr>
        <p:xfrm>
          <a:off x="6097314" y="1936554"/>
          <a:ext cx="5911184" cy="2953394"/>
        </p:xfrm>
        <a:graphic>
          <a:graphicData uri="http://schemas.openxmlformats.org/drawingml/2006/table">
            <a:tbl>
              <a:tblPr firstRow="1" firstCol="1" bandRow="1">
                <a:tableStyleId>{F5AB1C69-6EDB-4FF4-983F-18BD219EF322}</a:tableStyleId>
              </a:tblPr>
              <a:tblGrid>
                <a:gridCol w="1195136">
                  <a:extLst>
                    <a:ext uri="{9D8B030D-6E8A-4147-A177-3AD203B41FA5}">
                      <a16:colId xmlns:a16="http://schemas.microsoft.com/office/drawing/2014/main" val="266421652"/>
                    </a:ext>
                  </a:extLst>
                </a:gridCol>
                <a:gridCol w="802106">
                  <a:extLst>
                    <a:ext uri="{9D8B030D-6E8A-4147-A177-3AD203B41FA5}">
                      <a16:colId xmlns:a16="http://schemas.microsoft.com/office/drawing/2014/main" val="3527067015"/>
                    </a:ext>
                  </a:extLst>
                </a:gridCol>
                <a:gridCol w="810126">
                  <a:extLst>
                    <a:ext uri="{9D8B030D-6E8A-4147-A177-3AD203B41FA5}">
                      <a16:colId xmlns:a16="http://schemas.microsoft.com/office/drawing/2014/main" val="1889268309"/>
                    </a:ext>
                  </a:extLst>
                </a:gridCol>
                <a:gridCol w="633663">
                  <a:extLst>
                    <a:ext uri="{9D8B030D-6E8A-4147-A177-3AD203B41FA5}">
                      <a16:colId xmlns:a16="http://schemas.microsoft.com/office/drawing/2014/main" val="2318899039"/>
                    </a:ext>
                  </a:extLst>
                </a:gridCol>
                <a:gridCol w="625642">
                  <a:extLst>
                    <a:ext uri="{9D8B030D-6E8A-4147-A177-3AD203B41FA5}">
                      <a16:colId xmlns:a16="http://schemas.microsoft.com/office/drawing/2014/main" val="183757528"/>
                    </a:ext>
                  </a:extLst>
                </a:gridCol>
                <a:gridCol w="697832">
                  <a:extLst>
                    <a:ext uri="{9D8B030D-6E8A-4147-A177-3AD203B41FA5}">
                      <a16:colId xmlns:a16="http://schemas.microsoft.com/office/drawing/2014/main" val="1242216802"/>
                    </a:ext>
                  </a:extLst>
                </a:gridCol>
                <a:gridCol w="641684">
                  <a:extLst>
                    <a:ext uri="{9D8B030D-6E8A-4147-A177-3AD203B41FA5}">
                      <a16:colId xmlns:a16="http://schemas.microsoft.com/office/drawing/2014/main" val="1382360573"/>
                    </a:ext>
                  </a:extLst>
                </a:gridCol>
                <a:gridCol w="504995">
                  <a:extLst>
                    <a:ext uri="{9D8B030D-6E8A-4147-A177-3AD203B41FA5}">
                      <a16:colId xmlns:a16="http://schemas.microsoft.com/office/drawing/2014/main" val="2450537223"/>
                    </a:ext>
                  </a:extLst>
                </a:gridCol>
              </a:tblGrid>
              <a:tr h="691014">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Gill Sans MT" panose="020B0502020104020203"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Multiple systems </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196478658"/>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681049447"/>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rPr>
                        <a:t>Belarus</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531772204"/>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66266490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91975889"/>
                  </a:ext>
                </a:extLst>
              </a:tr>
              <a:tr h="226238">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4777607"/>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114815943"/>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29709449"/>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459946059"/>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223601369"/>
                  </a:ext>
                </a:extLst>
              </a:tr>
            </a:tbl>
          </a:graphicData>
        </a:graphic>
      </p:graphicFrame>
      <p:sp>
        <p:nvSpPr>
          <p:cNvPr id="7" name="Rectangle 6"/>
          <p:cNvSpPr/>
          <p:nvPr/>
        </p:nvSpPr>
        <p:spPr>
          <a:xfrm>
            <a:off x="337222" y="1583586"/>
            <a:ext cx="5519384" cy="374257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90041" y="1715783"/>
            <a:ext cx="2705595" cy="15359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35056" y="5095327"/>
            <a:ext cx="687299" cy="230832"/>
          </a:xfrm>
          <a:prstGeom prst="rect">
            <a:avLst/>
          </a:prstGeom>
          <a:noFill/>
        </p:spPr>
        <p:txBody>
          <a:bodyPr wrap="square" rtlCol="0">
            <a:spAutoFit/>
          </a:bodyPr>
          <a:lstStyle/>
          <a:p>
            <a:r>
              <a:rPr lang="en-US" sz="900" dirty="0">
                <a:latin typeface="+mj-lt"/>
              </a:rPr>
              <a:t>X : Yes</a:t>
            </a:r>
          </a:p>
        </p:txBody>
      </p:sp>
      <p:sp>
        <p:nvSpPr>
          <p:cNvPr id="10" name="Title 9">
            <a:extLst>
              <a:ext uri="{FF2B5EF4-FFF2-40B4-BE49-F238E27FC236}">
                <a16:creationId xmlns:a16="http://schemas.microsoft.com/office/drawing/2014/main" id="{B16B0226-13C4-A986-A1F6-9C9A969D752B}"/>
              </a:ext>
            </a:extLst>
          </p:cNvPr>
          <p:cNvSpPr>
            <a:spLocks noGrp="1"/>
          </p:cNvSpPr>
          <p:nvPr>
            <p:ph type="title"/>
          </p:nvPr>
        </p:nvSpPr>
        <p:spPr/>
        <p:txBody>
          <a:bodyPr>
            <a:normAutofit fontScale="90000"/>
          </a:bodyPr>
          <a:lstStyle/>
          <a:p>
            <a:r>
              <a:rPr lang="en-US" dirty="0"/>
              <a:t>Funding for medications in CKD patients not on dialysis</a:t>
            </a:r>
          </a:p>
        </p:txBody>
      </p:sp>
      <p:sp>
        <p:nvSpPr>
          <p:cNvPr id="2" name="Date Placeholder 3">
            <a:extLst>
              <a:ext uri="{FF2B5EF4-FFF2-40B4-BE49-F238E27FC236}">
                <a16:creationId xmlns:a16="http://schemas.microsoft.com/office/drawing/2014/main" id="{241CE724-94DB-C69A-4BE9-FD30EBA1DF50}"/>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505B0B69-6233-066F-A236-0130A3A158E5}"/>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9152CC49-8969-137E-45EA-A07D8D32479E}"/>
              </a:ext>
            </a:extLst>
          </p:cNvPr>
          <p:cNvSpPr>
            <a:spLocks noGrp="1"/>
          </p:cNvSpPr>
          <p:nvPr>
            <p:ph type="sldNum" sz="quarter" idx="4"/>
          </p:nvPr>
        </p:nvSpPr>
        <p:spPr/>
        <p:txBody>
          <a:bodyPr/>
          <a:lstStyle/>
          <a:p>
            <a:fld id="{4A9CEFBC-9863-BD47-BA2B-008170C231CB}" type="slidenum">
              <a:rPr lang="en-US" smtClean="0"/>
              <a:pPr/>
              <a:t>32</a:t>
            </a:fld>
            <a:endParaRPr lang="en-US" dirty="0"/>
          </a:p>
        </p:txBody>
      </p:sp>
    </p:spTree>
    <p:extLst>
      <p:ext uri="{BB962C8B-B14F-4D97-AF65-F5344CB8AC3E}">
        <p14:creationId xmlns:p14="http://schemas.microsoft.com/office/powerpoint/2010/main" val="708427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8FE30-DBEA-493A-F342-D98D2690FFDE}"/>
              </a:ext>
            </a:extLst>
          </p:cNvPr>
          <p:cNvPicPr>
            <a:picLocks noChangeAspect="1"/>
          </p:cNvPicPr>
          <p:nvPr/>
        </p:nvPicPr>
        <p:blipFill>
          <a:blip r:embed="rId2"/>
          <a:stretch>
            <a:fillRect/>
          </a:stretch>
        </p:blipFill>
        <p:spPr>
          <a:xfrm>
            <a:off x="342359" y="1588723"/>
            <a:ext cx="5514247" cy="372121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74329431"/>
              </p:ext>
            </p:extLst>
          </p:nvPr>
        </p:nvGraphicFramePr>
        <p:xfrm>
          <a:off x="6096000" y="1936554"/>
          <a:ext cx="5911184" cy="2953394"/>
        </p:xfrm>
        <a:graphic>
          <a:graphicData uri="http://schemas.openxmlformats.org/drawingml/2006/table">
            <a:tbl>
              <a:tblPr firstRow="1" firstCol="1" bandRow="1">
                <a:tableStyleId>{F5AB1C69-6EDB-4FF4-983F-18BD219EF322}</a:tableStyleId>
              </a:tblPr>
              <a:tblGrid>
                <a:gridCol w="1195136">
                  <a:extLst>
                    <a:ext uri="{9D8B030D-6E8A-4147-A177-3AD203B41FA5}">
                      <a16:colId xmlns:a16="http://schemas.microsoft.com/office/drawing/2014/main" val="266421652"/>
                    </a:ext>
                  </a:extLst>
                </a:gridCol>
                <a:gridCol w="792690">
                  <a:extLst>
                    <a:ext uri="{9D8B030D-6E8A-4147-A177-3AD203B41FA5}">
                      <a16:colId xmlns:a16="http://schemas.microsoft.com/office/drawing/2014/main" val="3527067015"/>
                    </a:ext>
                  </a:extLst>
                </a:gridCol>
                <a:gridCol w="819542">
                  <a:extLst>
                    <a:ext uri="{9D8B030D-6E8A-4147-A177-3AD203B41FA5}">
                      <a16:colId xmlns:a16="http://schemas.microsoft.com/office/drawing/2014/main" val="1889268309"/>
                    </a:ext>
                  </a:extLst>
                </a:gridCol>
                <a:gridCol w="633663">
                  <a:extLst>
                    <a:ext uri="{9D8B030D-6E8A-4147-A177-3AD203B41FA5}">
                      <a16:colId xmlns:a16="http://schemas.microsoft.com/office/drawing/2014/main" val="2318899039"/>
                    </a:ext>
                  </a:extLst>
                </a:gridCol>
                <a:gridCol w="625642">
                  <a:extLst>
                    <a:ext uri="{9D8B030D-6E8A-4147-A177-3AD203B41FA5}">
                      <a16:colId xmlns:a16="http://schemas.microsoft.com/office/drawing/2014/main" val="183757528"/>
                    </a:ext>
                  </a:extLst>
                </a:gridCol>
                <a:gridCol w="697832">
                  <a:extLst>
                    <a:ext uri="{9D8B030D-6E8A-4147-A177-3AD203B41FA5}">
                      <a16:colId xmlns:a16="http://schemas.microsoft.com/office/drawing/2014/main" val="1242216802"/>
                    </a:ext>
                  </a:extLst>
                </a:gridCol>
                <a:gridCol w="641684">
                  <a:extLst>
                    <a:ext uri="{9D8B030D-6E8A-4147-A177-3AD203B41FA5}">
                      <a16:colId xmlns:a16="http://schemas.microsoft.com/office/drawing/2014/main" val="1382360573"/>
                    </a:ext>
                  </a:extLst>
                </a:gridCol>
                <a:gridCol w="504995">
                  <a:extLst>
                    <a:ext uri="{9D8B030D-6E8A-4147-A177-3AD203B41FA5}">
                      <a16:colId xmlns:a16="http://schemas.microsoft.com/office/drawing/2014/main" val="2450537223"/>
                    </a:ext>
                  </a:extLst>
                </a:gridCol>
              </a:tblGrid>
              <a:tr h="691014">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mj-lt"/>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Multiple systems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196478658"/>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681049447"/>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rPr>
                        <a:t>Belarus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531772204"/>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66266490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91975889"/>
                  </a:ext>
                </a:extLst>
              </a:tr>
              <a:tr h="226238">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4777607"/>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114815943"/>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29709449"/>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459946059"/>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223601369"/>
                  </a:ext>
                </a:extLst>
              </a:tr>
            </a:tbl>
          </a:graphicData>
        </a:graphic>
      </p:graphicFrame>
      <p:sp>
        <p:nvSpPr>
          <p:cNvPr id="7" name="Rectangle 6"/>
          <p:cNvSpPr/>
          <p:nvPr/>
        </p:nvSpPr>
        <p:spPr>
          <a:xfrm>
            <a:off x="337222" y="1583586"/>
            <a:ext cx="5519384" cy="374257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67847" y="1583586"/>
            <a:ext cx="2537717" cy="16681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35056" y="5095327"/>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5A48DB91-8F1D-96EC-F83E-FC6D5F1D8234}"/>
              </a:ext>
            </a:extLst>
          </p:cNvPr>
          <p:cNvSpPr>
            <a:spLocks noGrp="1"/>
          </p:cNvSpPr>
          <p:nvPr>
            <p:ph type="title"/>
          </p:nvPr>
        </p:nvSpPr>
        <p:spPr/>
        <p:txBody>
          <a:bodyPr>
            <a:normAutofit fontScale="90000"/>
          </a:bodyPr>
          <a:lstStyle/>
          <a:p>
            <a:r>
              <a:rPr lang="en-US" dirty="0"/>
              <a:t>Funding for medications in all dialysis patients</a:t>
            </a:r>
          </a:p>
        </p:txBody>
      </p:sp>
      <p:sp>
        <p:nvSpPr>
          <p:cNvPr id="2" name="Date Placeholder 3">
            <a:extLst>
              <a:ext uri="{FF2B5EF4-FFF2-40B4-BE49-F238E27FC236}">
                <a16:creationId xmlns:a16="http://schemas.microsoft.com/office/drawing/2014/main" id="{CD81700C-68A5-AF87-41D1-6F197ECE7D27}"/>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BB9387C9-AFE6-9A87-BC0A-125CA9EFDA55}"/>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8BF636BD-5547-8FD4-7A7D-6EE1801E15EC}"/>
              </a:ext>
            </a:extLst>
          </p:cNvPr>
          <p:cNvSpPr>
            <a:spLocks noGrp="1"/>
          </p:cNvSpPr>
          <p:nvPr>
            <p:ph type="sldNum" sz="quarter" idx="4"/>
          </p:nvPr>
        </p:nvSpPr>
        <p:spPr/>
        <p:txBody>
          <a:bodyPr/>
          <a:lstStyle/>
          <a:p>
            <a:fld id="{4A9CEFBC-9863-BD47-BA2B-008170C231CB}" type="slidenum">
              <a:rPr lang="en-US" smtClean="0"/>
              <a:pPr/>
              <a:t>33</a:t>
            </a:fld>
            <a:endParaRPr lang="en-US" dirty="0"/>
          </a:p>
        </p:txBody>
      </p:sp>
    </p:spTree>
    <p:extLst>
      <p:ext uri="{BB962C8B-B14F-4D97-AF65-F5344CB8AC3E}">
        <p14:creationId xmlns:p14="http://schemas.microsoft.com/office/powerpoint/2010/main" val="1828177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6AA33-B5EF-B0B0-9EB5-8F586A86D9C3}"/>
              </a:ext>
            </a:extLst>
          </p:cNvPr>
          <p:cNvPicPr>
            <a:picLocks noChangeAspect="1"/>
          </p:cNvPicPr>
          <p:nvPr/>
        </p:nvPicPr>
        <p:blipFill>
          <a:blip r:embed="rId2"/>
          <a:stretch>
            <a:fillRect/>
          </a:stretch>
        </p:blipFill>
        <p:spPr>
          <a:xfrm>
            <a:off x="342359" y="1588723"/>
            <a:ext cx="5504752" cy="372121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00726467"/>
              </p:ext>
            </p:extLst>
          </p:nvPr>
        </p:nvGraphicFramePr>
        <p:xfrm>
          <a:off x="6097314" y="1936554"/>
          <a:ext cx="5911184" cy="2953394"/>
        </p:xfrm>
        <a:graphic>
          <a:graphicData uri="http://schemas.openxmlformats.org/drawingml/2006/table">
            <a:tbl>
              <a:tblPr firstRow="1" firstCol="1" bandRow="1">
                <a:tableStyleId>{F5AB1C69-6EDB-4FF4-983F-18BD219EF322}</a:tableStyleId>
              </a:tblPr>
              <a:tblGrid>
                <a:gridCol w="1195136">
                  <a:extLst>
                    <a:ext uri="{9D8B030D-6E8A-4147-A177-3AD203B41FA5}">
                      <a16:colId xmlns:a16="http://schemas.microsoft.com/office/drawing/2014/main" val="266421652"/>
                    </a:ext>
                  </a:extLst>
                </a:gridCol>
                <a:gridCol w="802106">
                  <a:extLst>
                    <a:ext uri="{9D8B030D-6E8A-4147-A177-3AD203B41FA5}">
                      <a16:colId xmlns:a16="http://schemas.microsoft.com/office/drawing/2014/main" val="3527067015"/>
                    </a:ext>
                  </a:extLst>
                </a:gridCol>
                <a:gridCol w="810126">
                  <a:extLst>
                    <a:ext uri="{9D8B030D-6E8A-4147-A177-3AD203B41FA5}">
                      <a16:colId xmlns:a16="http://schemas.microsoft.com/office/drawing/2014/main" val="1889268309"/>
                    </a:ext>
                  </a:extLst>
                </a:gridCol>
                <a:gridCol w="633663">
                  <a:extLst>
                    <a:ext uri="{9D8B030D-6E8A-4147-A177-3AD203B41FA5}">
                      <a16:colId xmlns:a16="http://schemas.microsoft.com/office/drawing/2014/main" val="2318899039"/>
                    </a:ext>
                  </a:extLst>
                </a:gridCol>
                <a:gridCol w="625642">
                  <a:extLst>
                    <a:ext uri="{9D8B030D-6E8A-4147-A177-3AD203B41FA5}">
                      <a16:colId xmlns:a16="http://schemas.microsoft.com/office/drawing/2014/main" val="183757528"/>
                    </a:ext>
                  </a:extLst>
                </a:gridCol>
                <a:gridCol w="697832">
                  <a:extLst>
                    <a:ext uri="{9D8B030D-6E8A-4147-A177-3AD203B41FA5}">
                      <a16:colId xmlns:a16="http://schemas.microsoft.com/office/drawing/2014/main" val="1242216802"/>
                    </a:ext>
                  </a:extLst>
                </a:gridCol>
                <a:gridCol w="641684">
                  <a:extLst>
                    <a:ext uri="{9D8B030D-6E8A-4147-A177-3AD203B41FA5}">
                      <a16:colId xmlns:a16="http://schemas.microsoft.com/office/drawing/2014/main" val="1382360573"/>
                    </a:ext>
                  </a:extLst>
                </a:gridCol>
                <a:gridCol w="504995">
                  <a:extLst>
                    <a:ext uri="{9D8B030D-6E8A-4147-A177-3AD203B41FA5}">
                      <a16:colId xmlns:a16="http://schemas.microsoft.com/office/drawing/2014/main" val="2450537223"/>
                    </a:ext>
                  </a:extLst>
                </a:gridCol>
              </a:tblGrid>
              <a:tr h="691014">
                <a:tc>
                  <a:txBody>
                    <a:bodyPr/>
                    <a:lstStyle/>
                    <a:p>
                      <a:pPr marL="0" marR="0" algn="ctr">
                        <a:lnSpc>
                          <a:spcPct val="107000"/>
                        </a:lnSpc>
                        <a:spcBef>
                          <a:spcPts val="0"/>
                        </a:spcBef>
                        <a:spcAft>
                          <a:spcPts val="0"/>
                        </a:spcAft>
                      </a:pPr>
                      <a:r>
                        <a:rPr lang="en-US" sz="900" dirty="0">
                          <a:solidFill>
                            <a:schemeClr val="bg1"/>
                          </a:solidFill>
                          <a:effectLst/>
                          <a:latin typeface="+mj-lt"/>
                        </a:rPr>
                        <a:t>Country</a:t>
                      </a: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Publicly funded by </a:t>
                      </a:r>
                      <a:r>
                        <a:rPr lang="en-US" sz="800" dirty="0" err="1">
                          <a:solidFill>
                            <a:schemeClr val="tx1">
                              <a:lumMod val="75000"/>
                              <a:lumOff val="25000"/>
                            </a:schemeClr>
                          </a:solidFill>
                          <a:effectLst/>
                          <a:latin typeface="+mj-lt"/>
                        </a:rPr>
                        <a:t>govt</a:t>
                      </a:r>
                      <a:r>
                        <a:rPr lang="en-US" sz="800" dirty="0">
                          <a:solidFill>
                            <a:schemeClr val="tx1">
                              <a:lumMod val="75000"/>
                              <a:lumOff val="25000"/>
                            </a:schemeClr>
                          </a:solidFill>
                          <a:effectLst/>
                          <a:latin typeface="+mj-lt"/>
                        </a:rPr>
                        <a:t>; free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Publicly funded by </a:t>
                      </a:r>
                      <a:r>
                        <a:rPr lang="en-US" sz="800" dirty="0" err="1">
                          <a:solidFill>
                            <a:schemeClr val="tx1">
                              <a:lumMod val="75000"/>
                              <a:lumOff val="25000"/>
                            </a:schemeClr>
                          </a:solidFill>
                          <a:effectLst/>
                          <a:latin typeface="+mj-lt"/>
                        </a:rPr>
                        <a:t>govt</a:t>
                      </a:r>
                      <a:r>
                        <a:rPr lang="en-US" sz="800" dirty="0">
                          <a:solidFill>
                            <a:schemeClr val="tx1">
                              <a:lumMod val="75000"/>
                              <a:lumOff val="25000"/>
                            </a:schemeClr>
                          </a:solidFill>
                          <a:effectLst/>
                          <a:latin typeface="+mj-lt"/>
                        </a:rPr>
                        <a:t> but with some fees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Mix of public and private funding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Solely private and out-of-pocket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Solely private through health insurance providers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Multiple systems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196478658"/>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681049447"/>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Belarus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531772204"/>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66266490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91975889"/>
                  </a:ext>
                </a:extLst>
              </a:tr>
              <a:tr h="226238">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j-l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4777607"/>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114815943"/>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29709449"/>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459946059"/>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223601369"/>
                  </a:ext>
                </a:extLst>
              </a:tr>
            </a:tbl>
          </a:graphicData>
        </a:graphic>
      </p:graphicFrame>
      <p:sp>
        <p:nvSpPr>
          <p:cNvPr id="7" name="Rectangle 6"/>
          <p:cNvSpPr/>
          <p:nvPr/>
        </p:nvSpPr>
        <p:spPr>
          <a:xfrm>
            <a:off x="337222" y="1583586"/>
            <a:ext cx="5519384" cy="374257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62709" y="1572501"/>
            <a:ext cx="3482939" cy="17100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35056" y="5095327"/>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F2D85AD3-990B-6EC7-C8BE-01B276A2DC35}"/>
              </a:ext>
            </a:extLst>
          </p:cNvPr>
          <p:cNvSpPr>
            <a:spLocks noGrp="1"/>
          </p:cNvSpPr>
          <p:nvPr>
            <p:ph type="title"/>
          </p:nvPr>
        </p:nvSpPr>
        <p:spPr/>
        <p:txBody>
          <a:bodyPr>
            <a:normAutofit fontScale="90000"/>
          </a:bodyPr>
          <a:lstStyle/>
          <a:p>
            <a:r>
              <a:rPr lang="en-US" dirty="0"/>
              <a:t>Funding for medications in all transplant patients</a:t>
            </a:r>
          </a:p>
        </p:txBody>
      </p:sp>
      <p:sp>
        <p:nvSpPr>
          <p:cNvPr id="2" name="Date Placeholder 3">
            <a:extLst>
              <a:ext uri="{FF2B5EF4-FFF2-40B4-BE49-F238E27FC236}">
                <a16:creationId xmlns:a16="http://schemas.microsoft.com/office/drawing/2014/main" id="{765A5264-70B1-E58C-F2E2-AB658B6F1D8B}"/>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E8F0E2C7-D9B5-2B5C-EE65-900AFD4AC4A3}"/>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7525DE29-1707-8848-3145-48E0E26910DC}"/>
              </a:ext>
            </a:extLst>
          </p:cNvPr>
          <p:cNvSpPr>
            <a:spLocks noGrp="1"/>
          </p:cNvSpPr>
          <p:nvPr>
            <p:ph type="sldNum" sz="quarter" idx="4"/>
          </p:nvPr>
        </p:nvSpPr>
        <p:spPr/>
        <p:txBody>
          <a:bodyPr/>
          <a:lstStyle/>
          <a:p>
            <a:fld id="{4A9CEFBC-9863-BD47-BA2B-008170C231CB}" type="slidenum">
              <a:rPr lang="en-US" smtClean="0"/>
              <a:pPr/>
              <a:t>34</a:t>
            </a:fld>
            <a:endParaRPr lang="en-US" dirty="0"/>
          </a:p>
        </p:txBody>
      </p:sp>
    </p:spTree>
    <p:extLst>
      <p:ext uri="{BB962C8B-B14F-4D97-AF65-F5344CB8AC3E}">
        <p14:creationId xmlns:p14="http://schemas.microsoft.com/office/powerpoint/2010/main" val="375030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920" y="253165"/>
            <a:ext cx="11728578" cy="646331"/>
          </a:xfrm>
          <a:prstGeom prst="rect">
            <a:avLst/>
          </a:prstGeom>
        </p:spPr>
        <p:txBody>
          <a:bodyPr wrap="square">
            <a:spAutoFit/>
          </a:bodyPr>
          <a:lstStyle/>
          <a:p>
            <a:pPr lvl="0" algn="ctr">
              <a:defRPr/>
            </a:pPr>
            <a:endParaRPr kumimoji="0" lang="en-US" sz="3600" b="0" i="0" u="none" strike="noStrike" kern="1200" cap="none" spc="0" normalizeH="0" baseline="0" noProof="0" dirty="0">
              <a:ln>
                <a:noFill/>
              </a:ln>
              <a:solidFill>
                <a:srgbClr val="25408E"/>
              </a:solidFill>
              <a:effectLst/>
              <a:uLnTx/>
              <a:uFillTx/>
              <a:latin typeface="Gill Sans MT" panose="020B0502020104020203" pitchFamily="34" charset="0"/>
              <a:ea typeface="+mn-ea"/>
              <a:cs typeface="Helvetica"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78036154"/>
              </p:ext>
            </p:extLst>
          </p:nvPr>
        </p:nvGraphicFramePr>
        <p:xfrm>
          <a:off x="2797995" y="1449469"/>
          <a:ext cx="6596010" cy="3030979"/>
        </p:xfrm>
        <a:graphic>
          <a:graphicData uri="http://schemas.openxmlformats.org/drawingml/2006/table">
            <a:tbl>
              <a:tblPr firstRow="1" firstCol="1" bandRow="1">
                <a:tableStyleId>{F5AB1C69-6EDB-4FF4-983F-18BD219EF322}</a:tableStyleId>
              </a:tblPr>
              <a:tblGrid>
                <a:gridCol w="1154190">
                  <a:extLst>
                    <a:ext uri="{9D8B030D-6E8A-4147-A177-3AD203B41FA5}">
                      <a16:colId xmlns:a16="http://schemas.microsoft.com/office/drawing/2014/main" val="3666169295"/>
                    </a:ext>
                  </a:extLst>
                </a:gridCol>
                <a:gridCol w="1088364">
                  <a:extLst>
                    <a:ext uri="{9D8B030D-6E8A-4147-A177-3AD203B41FA5}">
                      <a16:colId xmlns:a16="http://schemas.microsoft.com/office/drawing/2014/main" val="4279095063"/>
                    </a:ext>
                  </a:extLst>
                </a:gridCol>
                <a:gridCol w="1088364">
                  <a:extLst>
                    <a:ext uri="{9D8B030D-6E8A-4147-A177-3AD203B41FA5}">
                      <a16:colId xmlns:a16="http://schemas.microsoft.com/office/drawing/2014/main" val="256813531"/>
                    </a:ext>
                  </a:extLst>
                </a:gridCol>
                <a:gridCol w="1088364">
                  <a:extLst>
                    <a:ext uri="{9D8B030D-6E8A-4147-A177-3AD203B41FA5}">
                      <a16:colId xmlns:a16="http://schemas.microsoft.com/office/drawing/2014/main" val="2305091457"/>
                    </a:ext>
                  </a:extLst>
                </a:gridCol>
                <a:gridCol w="1088364">
                  <a:extLst>
                    <a:ext uri="{9D8B030D-6E8A-4147-A177-3AD203B41FA5}">
                      <a16:colId xmlns:a16="http://schemas.microsoft.com/office/drawing/2014/main" val="674938732"/>
                    </a:ext>
                  </a:extLst>
                </a:gridCol>
                <a:gridCol w="1088364">
                  <a:extLst>
                    <a:ext uri="{9D8B030D-6E8A-4147-A177-3AD203B41FA5}">
                      <a16:colId xmlns:a16="http://schemas.microsoft.com/office/drawing/2014/main" val="2652150673"/>
                    </a:ext>
                  </a:extLst>
                </a:gridCol>
              </a:tblGrid>
              <a:tr h="10091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bg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bg1"/>
                          </a:solidFill>
                          <a:effectLst/>
                        </a:rPr>
                        <a:t>Country</a:t>
                      </a:r>
                    </a:p>
                    <a:p>
                      <a:pPr marL="0" marR="0" algn="ctr">
                        <a:lnSpc>
                          <a:spcPct val="107000"/>
                        </a:lnSpc>
                        <a:spcBef>
                          <a:spcPts val="0"/>
                        </a:spcBef>
                        <a:spcAft>
                          <a:spcPts val="0"/>
                        </a:spcAft>
                      </a:pPr>
                      <a:endParaRPr lang="en-US" sz="900" dirty="0">
                        <a:solidFill>
                          <a:schemeClr val="bg1"/>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CKD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Dialysis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Transplant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Conservative care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23114135"/>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434062090"/>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314342648"/>
                  </a:ext>
                </a:extLst>
              </a:tr>
              <a:tr h="259721">
                <a:tc>
                  <a:txBody>
                    <a:bodyPr/>
                    <a:lstStyle/>
                    <a:p>
                      <a:pPr marL="0" marR="0">
                        <a:lnSpc>
                          <a:spcPct val="107000"/>
                        </a:lnSpc>
                        <a:spcBef>
                          <a:spcPts val="0"/>
                        </a:spcBef>
                        <a:spcAft>
                          <a:spcPts val="0"/>
                        </a:spcAft>
                      </a:pPr>
                      <a:r>
                        <a:rPr lang="en-ZA" sz="900">
                          <a:solidFill>
                            <a:schemeClr val="tx1">
                              <a:lumMod val="75000"/>
                              <a:lumOff val="25000"/>
                            </a:schemeClr>
                          </a:solidFill>
                          <a:effectLst/>
                        </a:rPr>
                        <a:t>Belarus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042222707"/>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816069732"/>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479755863"/>
                  </a:ext>
                </a:extLst>
              </a:tr>
              <a:tr h="259721">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754109069"/>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709768527"/>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675948956"/>
                  </a:ext>
                </a:extLst>
              </a:tr>
              <a:tr h="259721">
                <a:tc>
                  <a:txBody>
                    <a:bodyPr/>
                    <a:lstStyle/>
                    <a:p>
                      <a:pPr marL="0" marR="0">
                        <a:lnSpc>
                          <a:spcPct val="107000"/>
                        </a:lnSpc>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791725627"/>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946468259"/>
                  </a:ext>
                </a:extLst>
              </a:tr>
            </a:tbl>
          </a:graphicData>
        </a:graphic>
      </p:graphicFrame>
      <p:sp>
        <p:nvSpPr>
          <p:cNvPr id="8" name="TextBox 7"/>
          <p:cNvSpPr txBox="1"/>
          <p:nvPr/>
        </p:nvSpPr>
        <p:spPr>
          <a:xfrm>
            <a:off x="2797995" y="4596796"/>
            <a:ext cx="687299" cy="246221"/>
          </a:xfrm>
          <a:prstGeom prst="rect">
            <a:avLst/>
          </a:prstGeom>
          <a:noFill/>
        </p:spPr>
        <p:txBody>
          <a:bodyPr wrap="square" rtlCol="0">
            <a:spAutoFit/>
          </a:bodyPr>
          <a:lstStyle/>
          <a:p>
            <a:r>
              <a:rPr lang="en-US" sz="1000" dirty="0">
                <a:latin typeface="+mj-lt"/>
              </a:rPr>
              <a:t>X : Yes</a:t>
            </a:r>
          </a:p>
        </p:txBody>
      </p:sp>
      <p:sp>
        <p:nvSpPr>
          <p:cNvPr id="7" name="Title 6">
            <a:extLst>
              <a:ext uri="{FF2B5EF4-FFF2-40B4-BE49-F238E27FC236}">
                <a16:creationId xmlns:a16="http://schemas.microsoft.com/office/drawing/2014/main" id="{8529D5CA-9D30-4086-A765-D85363313F8F}"/>
              </a:ext>
            </a:extLst>
          </p:cNvPr>
          <p:cNvSpPr>
            <a:spLocks noGrp="1"/>
          </p:cNvSpPr>
          <p:nvPr>
            <p:ph type="title"/>
          </p:nvPr>
        </p:nvSpPr>
        <p:spPr/>
        <p:txBody>
          <a:bodyPr>
            <a:normAutofit/>
          </a:bodyPr>
          <a:lstStyle/>
          <a:p>
            <a:r>
              <a:rPr lang="en-US" dirty="0"/>
              <a:t>Availability of official registry</a:t>
            </a:r>
          </a:p>
        </p:txBody>
      </p:sp>
      <p:sp>
        <p:nvSpPr>
          <p:cNvPr id="2" name="Date Placeholder 3">
            <a:extLst>
              <a:ext uri="{FF2B5EF4-FFF2-40B4-BE49-F238E27FC236}">
                <a16:creationId xmlns:a16="http://schemas.microsoft.com/office/drawing/2014/main" id="{0E6C2D28-6474-4734-7D9B-905390DF31B9}"/>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A80574F4-AD81-181E-F80E-84FD6DD470E7}"/>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D26313E9-D788-5FFE-3646-FF7ADA6540A9}"/>
              </a:ext>
            </a:extLst>
          </p:cNvPr>
          <p:cNvSpPr>
            <a:spLocks noGrp="1"/>
          </p:cNvSpPr>
          <p:nvPr>
            <p:ph type="sldNum" sz="quarter" idx="4"/>
          </p:nvPr>
        </p:nvSpPr>
        <p:spPr/>
        <p:txBody>
          <a:bodyPr/>
          <a:lstStyle/>
          <a:p>
            <a:fld id="{4A9CEFBC-9863-BD47-BA2B-008170C231CB}" type="slidenum">
              <a:rPr lang="en-US" smtClean="0"/>
              <a:pPr/>
              <a:t>35</a:t>
            </a:fld>
            <a:endParaRPr lang="en-US" dirty="0"/>
          </a:p>
        </p:txBody>
      </p:sp>
    </p:spTree>
    <p:extLst>
      <p:ext uri="{BB962C8B-B14F-4D97-AF65-F5344CB8AC3E}">
        <p14:creationId xmlns:p14="http://schemas.microsoft.com/office/powerpoint/2010/main" val="3470444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75445"/>
            <a:ext cx="10582276" cy="4920476"/>
          </a:xfrm>
        </p:spPr>
        <p:txBody>
          <a:bodyPr>
            <a:noAutofit/>
          </a:bodyPr>
          <a:lstStyle/>
          <a:p>
            <a:pPr marL="0" indent="0">
              <a:lnSpc>
                <a:spcPct val="150000"/>
              </a:lnSpc>
              <a:spcAft>
                <a:spcPts val="800"/>
              </a:spcAft>
              <a:buNone/>
            </a:pPr>
            <a:r>
              <a:rPr lang="en-CA" sz="1100" kern="0" dirty="0">
                <a:effectLst/>
                <a:latin typeface="+mj-lt"/>
                <a:ea typeface="Calibri" panose="020F0502020204030204" pitchFamily="34" charset="0"/>
                <a:cs typeface="Times New Roman" panose="02020603050405020304" pitchFamily="18" charset="0"/>
              </a:rPr>
              <a:t>In summary, the 2023 ISN-GKHA highlights several important findings for the </a:t>
            </a:r>
            <a:r>
              <a:rPr lang="en-CA" sz="1100" kern="0" dirty="0">
                <a:latin typeface="+mj-lt"/>
                <a:ea typeface="Calibri" panose="020F0502020204030204" pitchFamily="34" charset="0"/>
                <a:cs typeface="Times New Roman" panose="02020603050405020304" pitchFamily="18" charset="0"/>
              </a:rPr>
              <a:t>NIS &amp; Russia </a:t>
            </a:r>
            <a:r>
              <a:rPr lang="en-CA" sz="1100" kern="0" dirty="0">
                <a:effectLst/>
                <a:latin typeface="+mj-lt"/>
                <a:ea typeface="Calibri" panose="020F0502020204030204" pitchFamily="34" charset="0"/>
                <a:cs typeface="Times New Roman" panose="02020603050405020304" pitchFamily="18" charset="0"/>
              </a:rPr>
              <a:t>region.</a:t>
            </a:r>
            <a:endParaRPr lang="en-CA" sz="11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0" dirty="0">
                <a:effectLst/>
                <a:latin typeface="+mj-lt"/>
                <a:ea typeface="Calibri" panose="020F0502020204030204" pitchFamily="34" charset="0"/>
                <a:cs typeface="Times New Roman" panose="02020603050405020304" pitchFamily="18" charset="0"/>
              </a:rPr>
              <a:t>HD services are available in all countries in the region. However, PD services were unavailable in Armenia, Tajikistan, and Uzbekistan</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all countries in the region.</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40% of countries. </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Home HD was unavailable in the region.</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KT centres are available in all countries in the region with a median prevalence of 0.27 </a:t>
            </a:r>
            <a:r>
              <a:rPr lang="en-CA" sz="1100" kern="100" dirty="0" err="1">
                <a:effectLst/>
                <a:latin typeface="+mj-lt"/>
                <a:ea typeface="Calibri" panose="020F0502020204030204" pitchFamily="34" charset="0"/>
                <a:cs typeface="Times New Roman" panose="02020603050405020304" pitchFamily="18" charset="0"/>
              </a:rPr>
              <a:t>pmp</a:t>
            </a:r>
            <a:r>
              <a:rPr lang="en-CA" sz="1100" kern="100" dirty="0">
                <a:effectLst/>
                <a:latin typeface="+mj-lt"/>
                <a:ea typeface="Calibri" panose="020F0502020204030204" pitchFamily="34" charset="0"/>
                <a:cs typeface="Times New Roman" panose="02020603050405020304" pitchFamily="18" charset="0"/>
              </a:rPr>
              <a:t>.</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Conservative kidney management (CKM) established through shared-decision making was available in 40% of countries.</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available in 30% of countries.</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also available in 40% of countries.</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Reimbursement for medications that is free at point of delivery for ND-CKD, dialysis, and KT are available in 0%, 4 (40%), and in 7 (70%) countries, respectively.</a:t>
            </a:r>
          </a:p>
          <a:p>
            <a:pPr marL="800100" lvl="1" indent="-342900">
              <a:lnSpc>
                <a:spcPct val="150000"/>
              </a:lnSpc>
              <a:spcAft>
                <a:spcPts val="800"/>
              </a:spcAft>
              <a:buFont typeface="Courier New" panose="02070309020205020404" pitchFamily="49" charset="0"/>
              <a:buChar char="o"/>
            </a:pPr>
            <a:r>
              <a:rPr lang="en-CA" sz="1100" dirty="0">
                <a:effectLst/>
                <a:latin typeface="+mj-lt"/>
                <a:ea typeface="Calibri" panose="020F0502020204030204" pitchFamily="34" charset="0"/>
              </a:rPr>
              <a:t>Reimbursement that is free for acute dialysis, chronic HD, and chronic PD were available in 5 (45.5%), 6 (54.5%), and 6 (54.5%) countries, respectively.</a:t>
            </a:r>
            <a:endParaRPr lang="en-CA" sz="1100" kern="100" dirty="0">
              <a:effectLst/>
              <a:latin typeface="+mj-lt"/>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350025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fontScale="70000" lnSpcReduction="20000"/>
          </a:bodyPr>
          <a:lstStyle/>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ND-CKD registry was available only in Ukraine; dialysis registries in 8 (80%), and KT registries are available in all countries (100%) in the region.  Acute dialysis registries are available Belarus and Ukraine and only Ukraine reported having a CKM registry.</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Many workforce limitations are present.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nephrologists was 9.8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with the highest prevalence in Georgia (31.2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the lowest in Tajikistan (3.5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nephrology trainees in the region was 1.26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was highest in Georgia (3.2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lowest in Ukraine (0.34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region reported critical shortages of nephrologists (70%), dietitians (90%), counsellors (70%), transplant coordinators (70%), social workers (90%), palliative care physicians (70%), and kidney supportive care nurses (80%).</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Moderate advocacy for kidney disease in the NIS and Russia.</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9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657139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397777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28163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dirty="0"/>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dirty="0">
                <a:latin typeface="+mn-lt"/>
              </a:rPr>
              <a:t>To understand, compare and monitor how different countries around the world detect, treat, monitor and advocate for people with kidney disease (AKI or CKD).</a:t>
            </a:r>
            <a:endParaRPr lang="en-AU" sz="1800" dirty="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5852756" cy="954107"/>
          </a:xfrm>
          <a:prstGeom prst="rect">
            <a:avLst/>
          </a:prstGeom>
          <a:noFill/>
        </p:spPr>
        <p:txBody>
          <a:bodyPr wrap="none" rtlCol="0">
            <a:spAutoFit/>
          </a:bodyPr>
          <a:lstStyle/>
          <a:p>
            <a:r>
              <a:rPr lang="en-AU" sz="2800" b="1" dirty="0">
                <a:solidFill>
                  <a:schemeClr val="accent4"/>
                </a:solidFill>
              </a:rPr>
              <a:t>Key focus on availability, accessibility, </a:t>
            </a:r>
            <a:br>
              <a:rPr lang="en-AU" sz="2800" b="1" dirty="0">
                <a:solidFill>
                  <a:schemeClr val="accent4"/>
                </a:solidFill>
              </a:rPr>
            </a:br>
            <a:r>
              <a:rPr lang="en-AU" sz="2800" b="1" dirty="0">
                <a:solidFill>
                  <a:schemeClr val="accent4"/>
                </a:solidFill>
              </a:rPr>
              <a:t>affordability and quality of ESKD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dirty="0"/>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1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dirty="0"/>
          </a:p>
        </p:txBody>
      </p:sp>
    </p:spTree>
    <p:extLst>
      <p:ext uri="{BB962C8B-B14F-4D97-AF65-F5344CB8AC3E}">
        <p14:creationId xmlns:p14="http://schemas.microsoft.com/office/powerpoint/2010/main" val="42769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a:t>Design and Scope </a:t>
            </a:r>
          </a:p>
        </p:txBody>
      </p:sp>
      <p:sp>
        <p:nvSpPr>
          <p:cNvPr id="3" name="Content Placeholder 2"/>
          <p:cNvSpPr>
            <a:spLocks noGrp="1"/>
          </p:cNvSpPr>
          <p:nvPr>
            <p:ph sz="half" idx="1"/>
          </p:nvPr>
        </p:nvSpPr>
        <p:spPr>
          <a:xfrm>
            <a:off x="838201" y="1676946"/>
            <a:ext cx="5181600" cy="4862513"/>
          </a:xfrm>
        </p:spPr>
        <p:txBody>
          <a:bodyPr>
            <a:noAutofit/>
          </a:bodyPr>
          <a:lstStyle/>
          <a:p>
            <a:r>
              <a:rPr lang="en-ZA" sz="2400" b="1" dirty="0">
                <a:solidFill>
                  <a:schemeClr val="accent1"/>
                </a:solidFill>
              </a:rPr>
              <a:t>Desk research (across countries and regions)</a:t>
            </a:r>
          </a:p>
          <a:p>
            <a:pPr lvl="1"/>
            <a:r>
              <a:rPr lang="en-ZA" sz="2000" dirty="0"/>
              <a:t>Published and grey literature review</a:t>
            </a:r>
          </a:p>
          <a:p>
            <a:pPr lvl="1"/>
            <a:r>
              <a:rPr lang="en-ZA" sz="2000" dirty="0"/>
              <a:t>Systematic review of kidney failure burden and outcomes</a:t>
            </a:r>
          </a:p>
          <a:p>
            <a:pPr lvl="1"/>
            <a:r>
              <a:rPr lang="en-ZA" sz="2000" dirty="0"/>
              <a:t>Data extraction from major kidney registries (USRDS, ERA-EDTA) and relevant national registries where available </a:t>
            </a:r>
          </a:p>
          <a:p>
            <a:pPr lvl="1"/>
            <a:r>
              <a:rPr lang="en-ZA" sz="2000" dirty="0"/>
              <a:t>Scoping review of KRT cost estimates</a:t>
            </a:r>
            <a:endParaRPr lang="en-AU" sz="2000" dirty="0"/>
          </a:p>
          <a:p>
            <a:endParaRPr lang="en-AU" sz="2000" b="1" dirty="0"/>
          </a:p>
          <a:p>
            <a:pPr marL="0" indent="0">
              <a:buNone/>
            </a:pPr>
            <a:endParaRPr lang="en-AU" sz="2400" dirty="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dirty="0">
                <a:solidFill>
                  <a:schemeClr val="accent1"/>
                </a:solidFill>
              </a:rPr>
              <a:t>Online </a:t>
            </a:r>
            <a:r>
              <a:rPr lang="en-AU" sz="2400" b="1" dirty="0" err="1">
                <a:solidFill>
                  <a:schemeClr val="accent1"/>
                </a:solidFill>
              </a:rPr>
              <a:t>questionnary</a:t>
            </a:r>
            <a:r>
              <a:rPr lang="en-AU" sz="2400" b="1" dirty="0">
                <a:solidFill>
                  <a:schemeClr val="accent1"/>
                </a:solidFill>
              </a:rPr>
              <a:t>-based survey July – September 2022</a:t>
            </a:r>
          </a:p>
          <a:p>
            <a:pPr lvl="1"/>
            <a:r>
              <a:rPr lang="fr-BE" sz="2000" dirty="0"/>
              <a:t>3 </a:t>
            </a:r>
            <a:r>
              <a:rPr lang="en-ZA" sz="2000" dirty="0"/>
              <a:t>languages</a:t>
            </a:r>
            <a:r>
              <a:rPr lang="fr-BE" sz="2000" dirty="0"/>
              <a:t> (English, French, </a:t>
            </a:r>
            <a:r>
              <a:rPr lang="en-ZA" sz="2000" dirty="0"/>
              <a:t>Spanish</a:t>
            </a:r>
            <a:r>
              <a:rPr lang="fr-BE" sz="2000" dirty="0"/>
              <a:t>)</a:t>
            </a:r>
          </a:p>
          <a:p>
            <a:pPr lvl="1"/>
            <a:r>
              <a:rPr lang="fr-BE" sz="2000" dirty="0"/>
              <a:t>191 countries </a:t>
            </a:r>
            <a:r>
              <a:rPr lang="fr-BE" sz="2000" dirty="0" err="1"/>
              <a:t>contacted</a:t>
            </a:r>
            <a:endParaRPr lang="en-US" sz="2000" dirty="0"/>
          </a:p>
          <a:p>
            <a:pPr lvl="1"/>
            <a:r>
              <a:rPr lang="fr-BE" sz="2000" dirty="0"/>
              <a:t>≥3 </a:t>
            </a:r>
            <a:r>
              <a:rPr lang="en-ZA" sz="2000" dirty="0"/>
              <a:t>stakeholders</a:t>
            </a:r>
            <a:r>
              <a:rPr lang="fr-BE" sz="2000" dirty="0"/>
              <a:t> per country</a:t>
            </a:r>
            <a:endParaRPr lang="en-ZA" sz="2000" dirty="0"/>
          </a:p>
          <a:p>
            <a:pPr lvl="2"/>
            <a:r>
              <a:rPr lang="en-ZA" sz="1400" dirty="0"/>
              <a:t>National nephrology society leadership</a:t>
            </a:r>
          </a:p>
          <a:p>
            <a:pPr lvl="2"/>
            <a:r>
              <a:rPr lang="en-ZA" sz="1400" dirty="0"/>
              <a:t>Healthcare policymakers</a:t>
            </a:r>
          </a:p>
          <a:p>
            <a:pPr lvl="2"/>
            <a:r>
              <a:rPr lang="en-ZA" sz="1400" dirty="0"/>
              <a:t>Patients / patient advocacy groups</a:t>
            </a:r>
          </a:p>
          <a:p>
            <a:pPr lvl="1"/>
            <a:r>
              <a:rPr lang="en-ZA" sz="2000" dirty="0"/>
              <a:t>Discrepancies resolved by follow-up conferences with regional board chairs and country nephrology leaders</a:t>
            </a:r>
          </a:p>
          <a:p>
            <a:pPr lvl="1"/>
            <a:endParaRPr lang="en-ZA" sz="2000" dirty="0"/>
          </a:p>
          <a:p>
            <a:endParaRPr lang="LID4096" dirty="0"/>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dirty="0"/>
          </a:p>
        </p:txBody>
      </p:sp>
    </p:spTree>
    <p:extLst>
      <p:ext uri="{BB962C8B-B14F-4D97-AF65-F5344CB8AC3E}">
        <p14:creationId xmlns:p14="http://schemas.microsoft.com/office/powerpoint/2010/main" val="80893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dirty="0"/>
          </a:p>
        </p:txBody>
      </p:sp>
    </p:spTree>
    <p:extLst>
      <p:ext uri="{BB962C8B-B14F-4D97-AF65-F5344CB8AC3E}">
        <p14:creationId xmlns:p14="http://schemas.microsoft.com/office/powerpoint/2010/main" val="232934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dirty="0">
                <a:solidFill>
                  <a:schemeClr val="accent4"/>
                </a:solidFill>
              </a:rPr>
              <a:t>167</a:t>
            </a:r>
            <a:r>
              <a:rPr lang="en-AU" b="1" dirty="0">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dirty="0">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dirty="0"/>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dirty="0">
                <a:solidFill>
                  <a:schemeClr val="accent4"/>
                </a:solidFill>
              </a:rPr>
              <a:t>97% </a:t>
            </a:r>
            <a:r>
              <a:rPr lang="en-AU" b="1" dirty="0">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dirty="0">
                <a:solidFill>
                  <a:schemeClr val="accent4"/>
                </a:solidFill>
              </a:rPr>
              <a:t>329	</a:t>
            </a:r>
            <a:r>
              <a:rPr lang="en-AU" b="1" dirty="0">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dirty="0">
                <a:solidFill>
                  <a:schemeClr val="accent4"/>
                </a:solidFill>
              </a:rPr>
              <a:t>2</a:t>
            </a:r>
            <a:r>
              <a:rPr lang="en-AU" sz="3600" b="1" dirty="0">
                <a:solidFill>
                  <a:schemeClr val="accent1"/>
                </a:solidFill>
              </a:rPr>
              <a:t>	</a:t>
            </a:r>
            <a:r>
              <a:rPr lang="en-AU" b="1" dirty="0">
                <a:solidFill>
                  <a:schemeClr val="accent1"/>
                </a:solidFill>
              </a:rPr>
              <a:t>respondents/country</a:t>
            </a:r>
            <a:br>
              <a:rPr lang="en-AU" b="1" dirty="0">
                <a:solidFill>
                  <a:schemeClr val="accent1"/>
                </a:solidFill>
              </a:rPr>
            </a:br>
            <a:r>
              <a:rPr lang="en-AU" b="1" dirty="0">
                <a:solidFill>
                  <a:schemeClr val="accent1"/>
                </a:solidFill>
              </a:rPr>
              <a:t> 	(IQR 2-3)</a:t>
            </a:r>
          </a:p>
        </p:txBody>
      </p:sp>
    </p:spTree>
    <p:extLst>
      <p:ext uri="{BB962C8B-B14F-4D97-AF65-F5344CB8AC3E}">
        <p14:creationId xmlns:p14="http://schemas.microsoft.com/office/powerpoint/2010/main" val="22982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dirty="0"/>
          </a:p>
        </p:txBody>
      </p:sp>
    </p:spTree>
    <p:extLst>
      <p:ext uri="{BB962C8B-B14F-4D97-AF65-F5344CB8AC3E}">
        <p14:creationId xmlns:p14="http://schemas.microsoft.com/office/powerpoint/2010/main" val="3463863073"/>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DAF55-F0B4-429A-AB62-85881DC9D2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924C01-0F0A-47E2-901A-F34A987E3F61}">
  <ds:schemaRefs>
    <ds:schemaRef ds:uri="http://schemas.microsoft.com/sharepoint/v3/fields"/>
    <ds:schemaRef ds:uri="http://purl.org/dc/terms/"/>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metadata/properties"/>
    <ds:schemaRef ds:uri="http://purl.org/dc/elements/1.1/"/>
    <ds:schemaRef ds:uri="8d39dae6-3a04-4f8f-91ef-910acbbf4883"/>
    <ds:schemaRef ds:uri="5bb30524-c5cc-4ab6-b3e3-7acb34e1d48a"/>
    <ds:schemaRef ds:uri="http://schemas.microsoft.com/sharepoint/v3"/>
  </ds:schemaRefs>
</ds:datastoreItem>
</file>

<file path=customXml/itemProps3.xml><?xml version="1.0" encoding="utf-8"?>
<ds:datastoreItem xmlns:ds="http://schemas.openxmlformats.org/officeDocument/2006/customXml" ds:itemID="{F4DFD074-5C6F-487D-957C-68B223AF9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ISN-GKHA_Regional Slides_NIS &amp; Russia</Template>
  <TotalTime>44</TotalTime>
  <Words>4439</Words>
  <Application>Microsoft Office PowerPoint</Application>
  <PresentationFormat>Widescreen</PresentationFormat>
  <Paragraphs>1486</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Courier New</vt:lpstr>
      <vt:lpstr>Gill Sans MT</vt:lpstr>
      <vt:lpstr>Office Theme</vt:lpstr>
      <vt:lpstr>PowerPoint Presentation</vt:lpstr>
      <vt:lpstr>2023 ISN-GLOBAL  KIDNEY HEALTH ATLAS  (ISN-GKHA)  ISN NIS (NEWLY INDEPENDENT STATES) AND RUSSIA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NIS and Russia</vt:lpstr>
      <vt:lpstr>Demographics</vt:lpstr>
      <vt:lpstr>Demographics</vt:lpstr>
      <vt:lpstr>CKD and its risk factors burden</vt:lpstr>
      <vt:lpstr>Burden of kidney failure</vt:lpstr>
      <vt:lpstr>Burden of kidney failure (cont’d)</vt:lpstr>
      <vt:lpstr>Annual cost of kidney replacement therapy components</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ARRUEBO</dc:creator>
  <cp:lastModifiedBy>Silvia ARRUEBO</cp:lastModifiedBy>
  <cp:revision>4</cp:revision>
  <cp:lastPrinted>2021-05-20T09:07:26Z</cp:lastPrinted>
  <dcterms:created xsi:type="dcterms:W3CDTF">2023-06-21T14:37:56Z</dcterms:created>
  <dcterms:modified xsi:type="dcterms:W3CDTF">2023-08-02T11:22:21Z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